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71" r:id="rId4"/>
    <p:sldId id="259" r:id="rId5"/>
    <p:sldId id="260" r:id="rId6"/>
    <p:sldId id="261" r:id="rId7"/>
    <p:sldId id="262" r:id="rId8"/>
    <p:sldId id="263" r:id="rId9"/>
    <p:sldId id="264" r:id="rId10"/>
    <p:sldId id="266" r:id="rId11"/>
    <p:sldId id="265" r:id="rId12"/>
    <p:sldId id="267" r:id="rId13"/>
    <p:sldId id="268" r:id="rId14"/>
    <p:sldId id="269" r:id="rId15"/>
    <p:sldId id="270"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66" y="1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92008D-E4B7-4E9A-8C46-500682D765F1}"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482FE9E0-3CFD-4947-B2C6-4DD87B40874F}">
      <dgm:prSet custT="1"/>
      <dgm:spPr/>
      <dgm:t>
        <a:bodyPr/>
        <a:lstStyle/>
        <a:p>
          <a:pPr>
            <a:lnSpc>
              <a:spcPct val="100000"/>
            </a:lnSpc>
          </a:pPr>
          <a:r>
            <a:rPr lang="en-US" sz="2400" dirty="0"/>
            <a:t>Code Development</a:t>
          </a:r>
        </a:p>
      </dgm:t>
    </dgm:pt>
    <dgm:pt modelId="{922E9F55-07D9-474D-B9C7-1005D74275C1}" type="parTrans" cxnId="{8261E450-3588-494D-994B-3343950E821A}">
      <dgm:prSet/>
      <dgm:spPr/>
      <dgm:t>
        <a:bodyPr/>
        <a:lstStyle/>
        <a:p>
          <a:endParaRPr lang="en-US"/>
        </a:p>
      </dgm:t>
    </dgm:pt>
    <dgm:pt modelId="{978A5389-A94A-49F1-B340-08E6065C0B97}" type="sibTrans" cxnId="{8261E450-3588-494D-994B-3343950E821A}">
      <dgm:prSet/>
      <dgm:spPr/>
      <dgm:t>
        <a:bodyPr/>
        <a:lstStyle/>
        <a:p>
          <a:endParaRPr lang="en-US"/>
        </a:p>
      </dgm:t>
    </dgm:pt>
    <dgm:pt modelId="{EB90D983-CD16-482D-897D-8488FB66FD0E}">
      <dgm:prSet custT="1"/>
      <dgm:spPr/>
      <dgm:t>
        <a:bodyPr/>
        <a:lstStyle/>
        <a:p>
          <a:pPr>
            <a:lnSpc>
              <a:spcPct val="100000"/>
            </a:lnSpc>
          </a:pPr>
          <a:r>
            <a:rPr lang="en-US" sz="2400" dirty="0"/>
            <a:t>Code Implementation</a:t>
          </a:r>
        </a:p>
      </dgm:t>
    </dgm:pt>
    <dgm:pt modelId="{64B6020E-220F-41C5-BA2C-DFEB605A0C18}" type="parTrans" cxnId="{D29585F5-68D0-40FB-87E3-A85C3E2EDDDF}">
      <dgm:prSet/>
      <dgm:spPr/>
      <dgm:t>
        <a:bodyPr/>
        <a:lstStyle/>
        <a:p>
          <a:endParaRPr lang="en-US"/>
        </a:p>
      </dgm:t>
    </dgm:pt>
    <dgm:pt modelId="{A551DA4A-31CF-4C96-A821-5698E433E454}" type="sibTrans" cxnId="{D29585F5-68D0-40FB-87E3-A85C3E2EDDDF}">
      <dgm:prSet/>
      <dgm:spPr/>
      <dgm:t>
        <a:bodyPr/>
        <a:lstStyle/>
        <a:p>
          <a:endParaRPr lang="en-US"/>
        </a:p>
      </dgm:t>
    </dgm:pt>
    <dgm:pt modelId="{73F9678E-D8DA-4307-8DF9-26CCF17BA017}">
      <dgm:prSet custT="1"/>
      <dgm:spPr/>
      <dgm:t>
        <a:bodyPr/>
        <a:lstStyle/>
        <a:p>
          <a:pPr>
            <a:lnSpc>
              <a:spcPct val="100000"/>
            </a:lnSpc>
          </a:pPr>
          <a:r>
            <a:rPr lang="en-US" sz="2400" dirty="0"/>
            <a:t>Code Adoption</a:t>
          </a:r>
        </a:p>
      </dgm:t>
    </dgm:pt>
    <dgm:pt modelId="{6AFB6552-1CDE-45E6-B871-5DEB1E5B139F}" type="parTrans" cxnId="{FECF4F94-6AAE-4ABF-BCD5-198D9D7B1AE8}">
      <dgm:prSet/>
      <dgm:spPr/>
      <dgm:t>
        <a:bodyPr/>
        <a:lstStyle/>
        <a:p>
          <a:endParaRPr lang="en-US"/>
        </a:p>
      </dgm:t>
    </dgm:pt>
    <dgm:pt modelId="{B3639B04-86E2-46B1-B8B3-69F919C7067B}" type="sibTrans" cxnId="{FECF4F94-6AAE-4ABF-BCD5-198D9D7B1AE8}">
      <dgm:prSet/>
      <dgm:spPr/>
      <dgm:t>
        <a:bodyPr/>
        <a:lstStyle/>
        <a:p>
          <a:endParaRPr lang="en-US"/>
        </a:p>
      </dgm:t>
    </dgm:pt>
    <dgm:pt modelId="{2E7184F1-54CE-496A-AA8B-0ED197AA0DCD}">
      <dgm:prSet custT="1"/>
      <dgm:spPr/>
      <dgm:t>
        <a:bodyPr/>
        <a:lstStyle/>
        <a:p>
          <a:pPr>
            <a:lnSpc>
              <a:spcPct val="100000"/>
            </a:lnSpc>
          </a:pPr>
          <a:r>
            <a:rPr lang="en-US" sz="2400" dirty="0"/>
            <a:t>Code Enforcement </a:t>
          </a:r>
        </a:p>
      </dgm:t>
    </dgm:pt>
    <dgm:pt modelId="{FADCF180-CB3D-475B-8B84-631B0477171C}" type="parTrans" cxnId="{7D160FC1-A282-4068-8687-0EDC02459E94}">
      <dgm:prSet/>
      <dgm:spPr/>
      <dgm:t>
        <a:bodyPr/>
        <a:lstStyle/>
        <a:p>
          <a:endParaRPr lang="en-US"/>
        </a:p>
      </dgm:t>
    </dgm:pt>
    <dgm:pt modelId="{D55AD50F-105E-4FC5-994D-A142A384BB7F}" type="sibTrans" cxnId="{7D160FC1-A282-4068-8687-0EDC02459E94}">
      <dgm:prSet/>
      <dgm:spPr/>
      <dgm:t>
        <a:bodyPr/>
        <a:lstStyle/>
        <a:p>
          <a:endParaRPr lang="en-US"/>
        </a:p>
      </dgm:t>
    </dgm:pt>
    <dgm:pt modelId="{54D4C4E1-68A1-4085-AF33-3C3285C37730}" type="pres">
      <dgm:prSet presAssocID="{9292008D-E4B7-4E9A-8C46-500682D765F1}" presName="root" presStyleCnt="0">
        <dgm:presLayoutVars>
          <dgm:dir/>
          <dgm:resizeHandles val="exact"/>
        </dgm:presLayoutVars>
      </dgm:prSet>
      <dgm:spPr/>
    </dgm:pt>
    <dgm:pt modelId="{99BB4C7F-3783-4930-AD0A-1B7B6B31F1FD}" type="pres">
      <dgm:prSet presAssocID="{482FE9E0-3CFD-4947-B2C6-4DD87B40874F}" presName="compNode" presStyleCnt="0"/>
      <dgm:spPr/>
    </dgm:pt>
    <dgm:pt modelId="{446B237F-5617-48D7-99CC-E9F0F40EBAC9}" type="pres">
      <dgm:prSet presAssocID="{482FE9E0-3CFD-4947-B2C6-4DD87B40874F}" presName="iconRect" presStyleLbl="node1" presStyleIdx="0" presStyleCnt="4" custScaleX="333422" custScaleY="1997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code"/>
        </a:ext>
      </dgm:extLst>
    </dgm:pt>
    <dgm:pt modelId="{77FA524A-0081-43A7-AA5A-7F180909A60E}" type="pres">
      <dgm:prSet presAssocID="{482FE9E0-3CFD-4947-B2C6-4DD87B40874F}" presName="spaceRect" presStyleCnt="0"/>
      <dgm:spPr/>
    </dgm:pt>
    <dgm:pt modelId="{1E1D2174-6ADF-41CE-9B9F-47EE5918298A}" type="pres">
      <dgm:prSet presAssocID="{482FE9E0-3CFD-4947-B2C6-4DD87B40874F}" presName="textRect" presStyleLbl="revTx" presStyleIdx="0" presStyleCnt="4" custScaleX="221868" custLinFactNeighborX="2590">
        <dgm:presLayoutVars>
          <dgm:chMax val="1"/>
          <dgm:chPref val="1"/>
        </dgm:presLayoutVars>
      </dgm:prSet>
      <dgm:spPr/>
    </dgm:pt>
    <dgm:pt modelId="{9FA79947-91A6-4E5C-A2C0-C04B249FE7BE}" type="pres">
      <dgm:prSet presAssocID="{978A5389-A94A-49F1-B340-08E6065C0B97}" presName="sibTrans" presStyleCnt="0"/>
      <dgm:spPr/>
    </dgm:pt>
    <dgm:pt modelId="{0B2EA573-EFB3-4472-80D2-0DBF281232D7}" type="pres">
      <dgm:prSet presAssocID="{EB90D983-CD16-482D-897D-8488FB66FD0E}" presName="compNode" presStyleCnt="0"/>
      <dgm:spPr/>
    </dgm:pt>
    <dgm:pt modelId="{F191BDD3-6157-49DC-9C88-AA3FF6D95AAB}" type="pres">
      <dgm:prSet presAssocID="{EB90D983-CD16-482D-897D-8488FB66FD0E}" presName="iconRect" presStyleLbl="node1" presStyleIdx="1" presStyleCnt="4" custScaleX="291059" custScaleY="20465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4E95046A-CDA2-415C-9EBE-15D8A6EB5149}" type="pres">
      <dgm:prSet presAssocID="{EB90D983-CD16-482D-897D-8488FB66FD0E}" presName="spaceRect" presStyleCnt="0"/>
      <dgm:spPr/>
    </dgm:pt>
    <dgm:pt modelId="{CFF33870-E7A9-4DC7-AE77-FC8C85661F9A}" type="pres">
      <dgm:prSet presAssocID="{EB90D983-CD16-482D-897D-8488FB66FD0E}" presName="textRect" presStyleLbl="revTx" presStyleIdx="1" presStyleCnt="4" custScaleX="237828" custLinFactNeighborX="2590">
        <dgm:presLayoutVars>
          <dgm:chMax val="1"/>
          <dgm:chPref val="1"/>
        </dgm:presLayoutVars>
      </dgm:prSet>
      <dgm:spPr/>
    </dgm:pt>
    <dgm:pt modelId="{CD2A8B57-5706-4F59-9FFE-5F33B8CCEF58}" type="pres">
      <dgm:prSet presAssocID="{A551DA4A-31CF-4C96-A821-5698E433E454}" presName="sibTrans" presStyleCnt="0"/>
      <dgm:spPr/>
    </dgm:pt>
    <dgm:pt modelId="{1966E4B2-B054-46AF-BCC5-1BF8A87F8409}" type="pres">
      <dgm:prSet presAssocID="{73F9678E-D8DA-4307-8DF9-26CCF17BA017}" presName="compNode" presStyleCnt="0"/>
      <dgm:spPr/>
    </dgm:pt>
    <dgm:pt modelId="{892A8A61-1317-4DF2-8529-8547998D9CC7}" type="pres">
      <dgm:prSet presAssocID="{73F9678E-D8DA-4307-8DF9-26CCF17BA017}" presName="iconRect" presStyleLbl="node1" presStyleIdx="2" presStyleCnt="4" custScaleX="295956" custScaleY="19353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6A02A39-87A7-44A2-921D-F6A4E62C288A}" type="pres">
      <dgm:prSet presAssocID="{73F9678E-D8DA-4307-8DF9-26CCF17BA017}" presName="spaceRect" presStyleCnt="0"/>
      <dgm:spPr/>
    </dgm:pt>
    <dgm:pt modelId="{3C364944-D1A2-4680-9A6D-7D98CDFC8BAE}" type="pres">
      <dgm:prSet presAssocID="{73F9678E-D8DA-4307-8DF9-26CCF17BA017}" presName="textRect" presStyleLbl="revTx" presStyleIdx="2" presStyleCnt="4" custScaleX="215547" custLinFactNeighborX="2590">
        <dgm:presLayoutVars>
          <dgm:chMax val="1"/>
          <dgm:chPref val="1"/>
        </dgm:presLayoutVars>
      </dgm:prSet>
      <dgm:spPr/>
    </dgm:pt>
    <dgm:pt modelId="{476EBBD2-E061-4357-9A08-23A6908A1070}" type="pres">
      <dgm:prSet presAssocID="{B3639B04-86E2-46B1-B8B3-69F919C7067B}" presName="sibTrans" presStyleCnt="0"/>
      <dgm:spPr/>
    </dgm:pt>
    <dgm:pt modelId="{39E97389-7CB5-4754-BA4E-47D2CB993508}" type="pres">
      <dgm:prSet presAssocID="{2E7184F1-54CE-496A-AA8B-0ED197AA0DCD}" presName="compNode" presStyleCnt="0"/>
      <dgm:spPr/>
    </dgm:pt>
    <dgm:pt modelId="{CE85EC1A-9B2A-4D57-8D5C-61FE2DAAE7EE}" type="pres">
      <dgm:prSet presAssocID="{2E7184F1-54CE-496A-AA8B-0ED197AA0DCD}" presName="iconRect" presStyleLbl="node1" presStyleIdx="3" presStyleCnt="4" custScaleX="255177" custScaleY="22778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lice"/>
        </a:ext>
      </dgm:extLst>
    </dgm:pt>
    <dgm:pt modelId="{3D31C0AF-DF02-49A1-8A4E-3D347D0D0030}" type="pres">
      <dgm:prSet presAssocID="{2E7184F1-54CE-496A-AA8B-0ED197AA0DCD}" presName="spaceRect" presStyleCnt="0"/>
      <dgm:spPr/>
    </dgm:pt>
    <dgm:pt modelId="{0E2BB80C-D9A1-400F-8127-86360B764A45}" type="pres">
      <dgm:prSet presAssocID="{2E7184F1-54CE-496A-AA8B-0ED197AA0DCD}" presName="textRect" presStyleLbl="revTx" presStyleIdx="3" presStyleCnt="4" custScaleX="225443">
        <dgm:presLayoutVars>
          <dgm:chMax val="1"/>
          <dgm:chPref val="1"/>
        </dgm:presLayoutVars>
      </dgm:prSet>
      <dgm:spPr/>
    </dgm:pt>
  </dgm:ptLst>
  <dgm:cxnLst>
    <dgm:cxn modelId="{0DC8FA24-2A4D-4D2F-852A-B3D4CC369046}" type="presOf" srcId="{73F9678E-D8DA-4307-8DF9-26CCF17BA017}" destId="{3C364944-D1A2-4680-9A6D-7D98CDFC8BAE}" srcOrd="0" destOrd="0" presId="urn:microsoft.com/office/officeart/2018/2/layout/IconLabelList"/>
    <dgm:cxn modelId="{8261E450-3588-494D-994B-3343950E821A}" srcId="{9292008D-E4B7-4E9A-8C46-500682D765F1}" destId="{482FE9E0-3CFD-4947-B2C6-4DD87B40874F}" srcOrd="0" destOrd="0" parTransId="{922E9F55-07D9-474D-B9C7-1005D74275C1}" sibTransId="{978A5389-A94A-49F1-B340-08E6065C0B97}"/>
    <dgm:cxn modelId="{3F177858-3B97-4EA2-8A6F-2C11EB0C1ADD}" type="presOf" srcId="{482FE9E0-3CFD-4947-B2C6-4DD87B40874F}" destId="{1E1D2174-6ADF-41CE-9B9F-47EE5918298A}" srcOrd="0" destOrd="0" presId="urn:microsoft.com/office/officeart/2018/2/layout/IconLabelList"/>
    <dgm:cxn modelId="{1F31E490-0A82-4407-A45D-5095262731D0}" type="presOf" srcId="{EB90D983-CD16-482D-897D-8488FB66FD0E}" destId="{CFF33870-E7A9-4DC7-AE77-FC8C85661F9A}" srcOrd="0" destOrd="0" presId="urn:microsoft.com/office/officeart/2018/2/layout/IconLabelList"/>
    <dgm:cxn modelId="{FECF4F94-6AAE-4ABF-BCD5-198D9D7B1AE8}" srcId="{9292008D-E4B7-4E9A-8C46-500682D765F1}" destId="{73F9678E-D8DA-4307-8DF9-26CCF17BA017}" srcOrd="2" destOrd="0" parTransId="{6AFB6552-1CDE-45E6-B871-5DEB1E5B139F}" sibTransId="{B3639B04-86E2-46B1-B8B3-69F919C7067B}"/>
    <dgm:cxn modelId="{75EF549C-D853-433F-88D4-247074B9A96D}" type="presOf" srcId="{9292008D-E4B7-4E9A-8C46-500682D765F1}" destId="{54D4C4E1-68A1-4085-AF33-3C3285C37730}" srcOrd="0" destOrd="0" presId="urn:microsoft.com/office/officeart/2018/2/layout/IconLabelList"/>
    <dgm:cxn modelId="{7D160FC1-A282-4068-8687-0EDC02459E94}" srcId="{9292008D-E4B7-4E9A-8C46-500682D765F1}" destId="{2E7184F1-54CE-496A-AA8B-0ED197AA0DCD}" srcOrd="3" destOrd="0" parTransId="{FADCF180-CB3D-475B-8B84-631B0477171C}" sibTransId="{D55AD50F-105E-4FC5-994D-A142A384BB7F}"/>
    <dgm:cxn modelId="{D29585F5-68D0-40FB-87E3-A85C3E2EDDDF}" srcId="{9292008D-E4B7-4E9A-8C46-500682D765F1}" destId="{EB90D983-CD16-482D-897D-8488FB66FD0E}" srcOrd="1" destOrd="0" parTransId="{64B6020E-220F-41C5-BA2C-DFEB605A0C18}" sibTransId="{A551DA4A-31CF-4C96-A821-5698E433E454}"/>
    <dgm:cxn modelId="{ED6E93FA-0A4F-47FE-A494-6D90527FA3F0}" type="presOf" srcId="{2E7184F1-54CE-496A-AA8B-0ED197AA0DCD}" destId="{0E2BB80C-D9A1-400F-8127-86360B764A45}" srcOrd="0" destOrd="0" presId="urn:microsoft.com/office/officeart/2018/2/layout/IconLabelList"/>
    <dgm:cxn modelId="{42B5D869-834E-4218-AB03-EA7D87C86102}" type="presParOf" srcId="{54D4C4E1-68A1-4085-AF33-3C3285C37730}" destId="{99BB4C7F-3783-4930-AD0A-1B7B6B31F1FD}" srcOrd="0" destOrd="0" presId="urn:microsoft.com/office/officeart/2018/2/layout/IconLabelList"/>
    <dgm:cxn modelId="{7CA9B511-3712-4DEA-BD8F-58A78E013625}" type="presParOf" srcId="{99BB4C7F-3783-4930-AD0A-1B7B6B31F1FD}" destId="{446B237F-5617-48D7-99CC-E9F0F40EBAC9}" srcOrd="0" destOrd="0" presId="urn:microsoft.com/office/officeart/2018/2/layout/IconLabelList"/>
    <dgm:cxn modelId="{328BD5A9-781E-443C-8077-52472F3227BD}" type="presParOf" srcId="{99BB4C7F-3783-4930-AD0A-1B7B6B31F1FD}" destId="{77FA524A-0081-43A7-AA5A-7F180909A60E}" srcOrd="1" destOrd="0" presId="urn:microsoft.com/office/officeart/2018/2/layout/IconLabelList"/>
    <dgm:cxn modelId="{865824A9-6C46-4E30-9084-2437C2727112}" type="presParOf" srcId="{99BB4C7F-3783-4930-AD0A-1B7B6B31F1FD}" destId="{1E1D2174-6ADF-41CE-9B9F-47EE5918298A}" srcOrd="2" destOrd="0" presId="urn:microsoft.com/office/officeart/2018/2/layout/IconLabelList"/>
    <dgm:cxn modelId="{0D6D2D58-F2D1-4C32-AD55-1DA732419E43}" type="presParOf" srcId="{54D4C4E1-68A1-4085-AF33-3C3285C37730}" destId="{9FA79947-91A6-4E5C-A2C0-C04B249FE7BE}" srcOrd="1" destOrd="0" presId="urn:microsoft.com/office/officeart/2018/2/layout/IconLabelList"/>
    <dgm:cxn modelId="{DDF6673A-1B93-4EB9-98BA-BD754B44CE83}" type="presParOf" srcId="{54D4C4E1-68A1-4085-AF33-3C3285C37730}" destId="{0B2EA573-EFB3-4472-80D2-0DBF281232D7}" srcOrd="2" destOrd="0" presId="urn:microsoft.com/office/officeart/2018/2/layout/IconLabelList"/>
    <dgm:cxn modelId="{434BB25B-8AB0-43F9-BF17-6AA5C63D3145}" type="presParOf" srcId="{0B2EA573-EFB3-4472-80D2-0DBF281232D7}" destId="{F191BDD3-6157-49DC-9C88-AA3FF6D95AAB}" srcOrd="0" destOrd="0" presId="urn:microsoft.com/office/officeart/2018/2/layout/IconLabelList"/>
    <dgm:cxn modelId="{36BCFD29-1216-4109-95A3-16CBF75714EA}" type="presParOf" srcId="{0B2EA573-EFB3-4472-80D2-0DBF281232D7}" destId="{4E95046A-CDA2-415C-9EBE-15D8A6EB5149}" srcOrd="1" destOrd="0" presId="urn:microsoft.com/office/officeart/2018/2/layout/IconLabelList"/>
    <dgm:cxn modelId="{9794C831-768C-4CF9-BFD9-551917DC5F37}" type="presParOf" srcId="{0B2EA573-EFB3-4472-80D2-0DBF281232D7}" destId="{CFF33870-E7A9-4DC7-AE77-FC8C85661F9A}" srcOrd="2" destOrd="0" presId="urn:microsoft.com/office/officeart/2018/2/layout/IconLabelList"/>
    <dgm:cxn modelId="{C1676A40-876E-49B4-9B8A-547183A7D57D}" type="presParOf" srcId="{54D4C4E1-68A1-4085-AF33-3C3285C37730}" destId="{CD2A8B57-5706-4F59-9FFE-5F33B8CCEF58}" srcOrd="3" destOrd="0" presId="urn:microsoft.com/office/officeart/2018/2/layout/IconLabelList"/>
    <dgm:cxn modelId="{D2C4C451-C758-4F93-A196-A3014BB24C2E}" type="presParOf" srcId="{54D4C4E1-68A1-4085-AF33-3C3285C37730}" destId="{1966E4B2-B054-46AF-BCC5-1BF8A87F8409}" srcOrd="4" destOrd="0" presId="urn:microsoft.com/office/officeart/2018/2/layout/IconLabelList"/>
    <dgm:cxn modelId="{C0240F30-142C-4904-9EBE-5DA67C95A4F1}" type="presParOf" srcId="{1966E4B2-B054-46AF-BCC5-1BF8A87F8409}" destId="{892A8A61-1317-4DF2-8529-8547998D9CC7}" srcOrd="0" destOrd="0" presId="urn:microsoft.com/office/officeart/2018/2/layout/IconLabelList"/>
    <dgm:cxn modelId="{80E7935B-D53C-4509-BF14-CE0B5DB6456D}" type="presParOf" srcId="{1966E4B2-B054-46AF-BCC5-1BF8A87F8409}" destId="{86A02A39-87A7-44A2-921D-F6A4E62C288A}" srcOrd="1" destOrd="0" presId="urn:microsoft.com/office/officeart/2018/2/layout/IconLabelList"/>
    <dgm:cxn modelId="{A720E22F-91AE-473C-A041-D170CB55858E}" type="presParOf" srcId="{1966E4B2-B054-46AF-BCC5-1BF8A87F8409}" destId="{3C364944-D1A2-4680-9A6D-7D98CDFC8BAE}" srcOrd="2" destOrd="0" presId="urn:microsoft.com/office/officeart/2018/2/layout/IconLabelList"/>
    <dgm:cxn modelId="{69353252-6EC0-48DF-882D-FD77F2556C50}" type="presParOf" srcId="{54D4C4E1-68A1-4085-AF33-3C3285C37730}" destId="{476EBBD2-E061-4357-9A08-23A6908A1070}" srcOrd="5" destOrd="0" presId="urn:microsoft.com/office/officeart/2018/2/layout/IconLabelList"/>
    <dgm:cxn modelId="{22460FAD-4989-4908-BB81-B167DCE2D354}" type="presParOf" srcId="{54D4C4E1-68A1-4085-AF33-3C3285C37730}" destId="{39E97389-7CB5-4754-BA4E-47D2CB993508}" srcOrd="6" destOrd="0" presId="urn:microsoft.com/office/officeart/2018/2/layout/IconLabelList"/>
    <dgm:cxn modelId="{1065F77B-F0EB-4356-9FD7-DEDF4F879F6E}" type="presParOf" srcId="{39E97389-7CB5-4754-BA4E-47D2CB993508}" destId="{CE85EC1A-9B2A-4D57-8D5C-61FE2DAAE7EE}" srcOrd="0" destOrd="0" presId="urn:microsoft.com/office/officeart/2018/2/layout/IconLabelList"/>
    <dgm:cxn modelId="{847F8740-08E4-4865-9209-3BD74FA7BC6E}" type="presParOf" srcId="{39E97389-7CB5-4754-BA4E-47D2CB993508}" destId="{3D31C0AF-DF02-49A1-8A4E-3D347D0D0030}" srcOrd="1" destOrd="0" presId="urn:microsoft.com/office/officeart/2018/2/layout/IconLabelList"/>
    <dgm:cxn modelId="{FD757EA0-F2F4-4045-872A-CC6E47AF68EE}" type="presParOf" srcId="{39E97389-7CB5-4754-BA4E-47D2CB993508}" destId="{0E2BB80C-D9A1-400F-8127-86360B764A45}"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B237F-5617-48D7-99CC-E9F0F40EBAC9}">
      <dsp:nvSpPr>
        <dsp:cNvPr id="0" name=""/>
        <dsp:cNvSpPr/>
      </dsp:nvSpPr>
      <dsp:spPr>
        <a:xfrm>
          <a:off x="441437" y="347437"/>
          <a:ext cx="1830369" cy="1096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1D2174-6ADF-41CE-9B9F-47EE5918298A}">
      <dsp:nvSpPr>
        <dsp:cNvPr id="0" name=""/>
        <dsp:cNvSpPr/>
      </dsp:nvSpPr>
      <dsp:spPr>
        <a:xfrm>
          <a:off x="34910" y="1390302"/>
          <a:ext cx="2706616"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Development</a:t>
          </a:r>
        </a:p>
      </dsp:txBody>
      <dsp:txXfrm>
        <a:off x="34910" y="1390302"/>
        <a:ext cx="2706616" cy="518943"/>
      </dsp:txXfrm>
    </dsp:sp>
    <dsp:sp modelId="{F191BDD3-6157-49DC-9C88-AA3FF6D95AAB}">
      <dsp:nvSpPr>
        <dsp:cNvPr id="0" name=""/>
        <dsp:cNvSpPr/>
      </dsp:nvSpPr>
      <dsp:spPr>
        <a:xfrm>
          <a:off x="3575169" y="340660"/>
          <a:ext cx="1597811" cy="1123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F33870-E7A9-4DC7-AE77-FC8C85661F9A}">
      <dsp:nvSpPr>
        <dsp:cNvPr id="0" name=""/>
        <dsp:cNvSpPr/>
      </dsp:nvSpPr>
      <dsp:spPr>
        <a:xfrm>
          <a:off x="2926731" y="1397079"/>
          <a:ext cx="290131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Implementation</a:t>
          </a:r>
        </a:p>
      </dsp:txBody>
      <dsp:txXfrm>
        <a:off x="2926731" y="1397079"/>
        <a:ext cx="2901315" cy="518943"/>
      </dsp:txXfrm>
    </dsp:sp>
    <dsp:sp modelId="{892A8A61-1317-4DF2-8529-8547998D9CC7}">
      <dsp:nvSpPr>
        <dsp:cNvPr id="0" name=""/>
        <dsp:cNvSpPr/>
      </dsp:nvSpPr>
      <dsp:spPr>
        <a:xfrm>
          <a:off x="619818" y="2268005"/>
          <a:ext cx="1624694" cy="10624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64944-D1A2-4680-9A6D-7D98CDFC8BAE}">
      <dsp:nvSpPr>
        <dsp:cNvPr id="0" name=""/>
        <dsp:cNvSpPr/>
      </dsp:nvSpPr>
      <dsp:spPr>
        <a:xfrm>
          <a:off x="149009" y="3293890"/>
          <a:ext cx="2629505"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Adoption</a:t>
          </a:r>
        </a:p>
      </dsp:txBody>
      <dsp:txXfrm>
        <a:off x="149009" y="3293890"/>
        <a:ext cx="2629505" cy="518943"/>
      </dsp:txXfrm>
    </dsp:sp>
    <dsp:sp modelId="{CE85EC1A-9B2A-4D57-8D5C-61FE2DAAE7EE}">
      <dsp:nvSpPr>
        <dsp:cNvPr id="0" name=""/>
        <dsp:cNvSpPr/>
      </dsp:nvSpPr>
      <dsp:spPr>
        <a:xfrm>
          <a:off x="3635103" y="2221003"/>
          <a:ext cx="1400832" cy="12504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BB80C-D9A1-400F-8127-86360B764A45}">
      <dsp:nvSpPr>
        <dsp:cNvPr id="0" name=""/>
        <dsp:cNvSpPr/>
      </dsp:nvSpPr>
      <dsp:spPr>
        <a:xfrm>
          <a:off x="2960404" y="3340893"/>
          <a:ext cx="2750228" cy="51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Code Enforcement </a:t>
          </a:r>
        </a:p>
      </dsp:txBody>
      <dsp:txXfrm>
        <a:off x="2960404" y="3340893"/>
        <a:ext cx="2750228" cy="51894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DAF60-54D4-48D3-A463-5FAC7AF770D3}" type="datetimeFigureOut">
              <a:rPr lang="en-IN" smtClean="0"/>
              <a:t>09-07-2019</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FBD4E-52D7-4FCE-B5BA-15F1F33C5858}" type="slidenum">
              <a:rPr lang="en-IN" smtClean="0"/>
              <a:t>‹#›</a:t>
            </a:fld>
            <a:endParaRPr lang="en-IN"/>
          </a:p>
        </p:txBody>
      </p:sp>
    </p:spTree>
    <p:extLst>
      <p:ext uri="{BB962C8B-B14F-4D97-AF65-F5344CB8AC3E}">
        <p14:creationId xmlns:p14="http://schemas.microsoft.com/office/powerpoint/2010/main" val="1487772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17D294-6268-40C1-BF2C-65C672E0A3B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493415C9-9861-4BBD-8086-26DF16FEA55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4965F1B-52DF-4D88-BD2C-7BE20C009A3B}"/>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7" name="Rectangle 6">
            <a:extLst>
              <a:ext uri="{FF2B5EF4-FFF2-40B4-BE49-F238E27FC236}">
                <a16:creationId xmlns:a16="http://schemas.microsoft.com/office/drawing/2014/main" id="{C0CFF1B6-45CD-4E3F-8C12-5DB30219DEC0}"/>
              </a:ext>
            </a:extLst>
          </p:cNvPr>
          <p:cNvSpPr/>
          <p:nvPr userDrawn="1"/>
        </p:nvSpPr>
        <p:spPr>
          <a:xfrm>
            <a:off x="2" y="11051"/>
            <a:ext cx="6311705" cy="6208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A drawing of a face&#10;&#10;Description automatically generated">
            <a:extLst>
              <a:ext uri="{FF2B5EF4-FFF2-40B4-BE49-F238E27FC236}">
                <a16:creationId xmlns:a16="http://schemas.microsoft.com/office/drawing/2014/main" id="{750C4C09-7B48-4A14-8DDA-139935A73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773" y="4919541"/>
            <a:ext cx="2325189" cy="114902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681C60D-6A6C-42EA-A23C-6E622C2202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08776"/>
            <a:ext cx="12192000" cy="649224"/>
          </a:xfrm>
          <a:prstGeom prst="rect">
            <a:avLst/>
          </a:prstGeom>
        </p:spPr>
      </p:pic>
      <p:cxnSp>
        <p:nvCxnSpPr>
          <p:cNvPr id="10" name="Straight Connector 9">
            <a:extLst>
              <a:ext uri="{FF2B5EF4-FFF2-40B4-BE49-F238E27FC236}">
                <a16:creationId xmlns:a16="http://schemas.microsoft.com/office/drawing/2014/main" id="{D22BD070-AA9A-46FA-9DF4-E94994DA1330}"/>
              </a:ext>
            </a:extLst>
          </p:cNvPr>
          <p:cNvCxnSpPr/>
          <p:nvPr userDrawn="1"/>
        </p:nvCxnSpPr>
        <p:spPr>
          <a:xfrm>
            <a:off x="0" y="4783015"/>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84C903-99D9-40FE-BD55-F0A380F59F4D}"/>
              </a:ext>
            </a:extLst>
          </p:cNvPr>
          <p:cNvCxnSpPr/>
          <p:nvPr userDrawn="1"/>
        </p:nvCxnSpPr>
        <p:spPr>
          <a:xfrm>
            <a:off x="0" y="4687221"/>
            <a:ext cx="588029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9A2D4F-8BFF-4800-8279-63087E52E8E5}"/>
              </a:ext>
            </a:extLst>
          </p:cNvPr>
          <p:cNvSpPr/>
          <p:nvPr userDrawn="1"/>
        </p:nvSpPr>
        <p:spPr>
          <a:xfrm>
            <a:off x="192773" y="231787"/>
            <a:ext cx="4334892" cy="2554545"/>
          </a:xfrm>
          <a:prstGeom prst="rect">
            <a:avLst/>
          </a:prstGeom>
        </p:spPr>
        <p:txBody>
          <a:bodyPr wrap="square">
            <a:spAutoFit/>
          </a:bodyPr>
          <a:lstStyle/>
          <a:p>
            <a:r>
              <a:rPr lang="en-IN" sz="4000" b="1" baseline="0" dirty="0">
                <a:solidFill>
                  <a:schemeClr val="tx1"/>
                </a:solidFill>
              </a:rPr>
              <a:t>Building Codes - </a:t>
            </a:r>
          </a:p>
          <a:p>
            <a:r>
              <a:rPr lang="en-IN" sz="4000" b="1" baseline="0" dirty="0">
                <a:solidFill>
                  <a:schemeClr val="tx1"/>
                </a:solidFill>
              </a:rPr>
              <a:t>Challenges in their</a:t>
            </a:r>
          </a:p>
          <a:p>
            <a:r>
              <a:rPr lang="en-IN" sz="4000" b="1" baseline="0" dirty="0">
                <a:solidFill>
                  <a:schemeClr val="tx1"/>
                </a:solidFill>
              </a:rPr>
              <a:t>Implementation and Enforcement </a:t>
            </a:r>
          </a:p>
        </p:txBody>
      </p:sp>
      <p:pic>
        <p:nvPicPr>
          <p:cNvPr id="1026" name="Picture 2" descr="Related image">
            <a:extLst>
              <a:ext uri="{FF2B5EF4-FFF2-40B4-BE49-F238E27FC236}">
                <a16:creationId xmlns:a16="http://schemas.microsoft.com/office/drawing/2014/main" id="{D166BE88-AAB1-4103-BCBD-EB4BFE31CCE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11706" y="0"/>
            <a:ext cx="5880291" cy="6208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5415C8-ECFD-4715-8A45-9AA0CC72E108}"/>
              </a:ext>
            </a:extLst>
          </p:cNvPr>
          <p:cNvSpPr txBox="1"/>
          <p:nvPr userDrawn="1"/>
        </p:nvSpPr>
        <p:spPr>
          <a:xfrm>
            <a:off x="282631" y="3251962"/>
            <a:ext cx="4876801" cy="1138773"/>
          </a:xfrm>
          <a:prstGeom prst="rect">
            <a:avLst/>
          </a:prstGeom>
          <a:noFill/>
        </p:spPr>
        <p:txBody>
          <a:bodyPr wrap="square" rtlCol="0">
            <a:spAutoFit/>
          </a:bodyPr>
          <a:lstStyle/>
          <a:p>
            <a:r>
              <a:rPr lang="en-IN" sz="2800" b="1" dirty="0"/>
              <a:t>Deepa Sathiaram</a:t>
            </a:r>
          </a:p>
          <a:p>
            <a:r>
              <a:rPr lang="en-IN" sz="2000" dirty="0"/>
              <a:t>LEED Fellow, USGBC &amp; WELL Faculty</a:t>
            </a:r>
          </a:p>
          <a:p>
            <a:r>
              <a:rPr lang="en-IN" sz="2000" dirty="0"/>
              <a:t>Past President, ASHRAE South India Chapter </a:t>
            </a:r>
          </a:p>
        </p:txBody>
      </p:sp>
    </p:spTree>
    <p:extLst>
      <p:ext uri="{BB962C8B-B14F-4D97-AF65-F5344CB8AC3E}">
        <p14:creationId xmlns:p14="http://schemas.microsoft.com/office/powerpoint/2010/main" val="396476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1409-4103-49F9-87DC-513EE4524B5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1CB480C-54EF-4814-B239-9F655797F5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151A9D0-7056-4072-9ED1-8B13B4C85B5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BDC9193-D4E9-4188-9ED1-B612D0BA3C7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3D0C5C-AD0C-456E-A5AA-51E50E89530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392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6BA78-7968-4888-B346-83AD70E7BB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E3D5AA9-C869-4152-A914-A79B83715B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E056C95-6248-4DA3-BBE5-512458D320BF}"/>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DF44E7C9-980E-4F10-992F-FD9490F8B1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F7CFC0-A395-4DAB-BAEC-186A0BADFAF8}"/>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9668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D08E-F980-4F5B-AA01-1C13BEDF13A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AA37586-DC0A-4CF6-AA5E-C320D77EA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908F50A-A4CA-40A6-907F-2FFE4C7442DC}"/>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BD5F2984-31A7-499B-96FD-E05E4C3D674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1392AAC-4E9B-4327-BAB9-C7BA4EF2755E}"/>
              </a:ext>
            </a:extLst>
          </p:cNvPr>
          <p:cNvSpPr>
            <a:spLocks noGrp="1"/>
          </p:cNvSpPr>
          <p:nvPr>
            <p:ph type="sldNum" sz="quarter" idx="12"/>
          </p:nvPr>
        </p:nvSpPr>
        <p:spPr/>
        <p:txBody>
          <a:bodyPr/>
          <a:lstStyle/>
          <a:p>
            <a:fld id="{FD3E6B07-62BB-47D5-A3FF-C65750571BCC}" type="slidenum">
              <a:rPr lang="en-IN" smtClean="0"/>
              <a:t>‹#›</a:t>
            </a:fld>
            <a:endParaRPr lang="en-IN"/>
          </a:p>
        </p:txBody>
      </p:sp>
      <p:sp>
        <p:nvSpPr>
          <p:cNvPr id="9" name="Rectangle 8">
            <a:extLst>
              <a:ext uri="{FF2B5EF4-FFF2-40B4-BE49-F238E27FC236}">
                <a16:creationId xmlns:a16="http://schemas.microsoft.com/office/drawing/2014/main" id="{631E6C5F-52F7-479B-A8D9-01C266EDF7D3}"/>
              </a:ext>
            </a:extLst>
          </p:cNvPr>
          <p:cNvSpPr/>
          <p:nvPr userDrawn="1"/>
        </p:nvSpPr>
        <p:spPr>
          <a:xfrm>
            <a:off x="0" y="6208776"/>
            <a:ext cx="12192000" cy="64921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drawing of a face&#10;&#10;Description automatically generated">
            <a:extLst>
              <a:ext uri="{FF2B5EF4-FFF2-40B4-BE49-F238E27FC236}">
                <a16:creationId xmlns:a16="http://schemas.microsoft.com/office/drawing/2014/main" id="{9F9F9609-B4D3-420D-BFBB-26519AE02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21839"/>
            <a:ext cx="1294227" cy="639560"/>
          </a:xfrm>
          <a:prstGeom prst="rect">
            <a:avLst/>
          </a:prstGeom>
        </p:spPr>
      </p:pic>
      <p:cxnSp>
        <p:nvCxnSpPr>
          <p:cNvPr id="11" name="Straight Connector 10">
            <a:extLst>
              <a:ext uri="{FF2B5EF4-FFF2-40B4-BE49-F238E27FC236}">
                <a16:creationId xmlns:a16="http://schemas.microsoft.com/office/drawing/2014/main" id="{76446688-EF2A-4CF6-B4ED-D60489D2CF91}"/>
              </a:ext>
            </a:extLst>
          </p:cNvPr>
          <p:cNvCxnSpPr>
            <a:cxnSpLocks/>
          </p:cNvCxnSpPr>
          <p:nvPr userDrawn="1"/>
        </p:nvCxnSpPr>
        <p:spPr>
          <a:xfrm>
            <a:off x="0" y="6063175"/>
            <a:ext cx="1219200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742AF-AB61-4676-AD9B-636A9E821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5DC2AB4-CE78-4695-B4E7-9623F7C8A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2BB93A-D681-40AA-A383-8A7E6C05DD15}"/>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076667DF-D03B-4C95-8AD6-6F5B497D0F7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A4FAAD-BDA0-45D9-9C8E-8B576669B16D}"/>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33791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332E-352A-4201-9E6C-7F707E82E44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82FE5AE-7570-4E30-80B9-6F4B9981E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C470503-3F5F-4249-B19A-BEFF6DB8A7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CAA7765-FF5E-44A3-9343-C8B8AE67EBE1}"/>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BB08EDAC-BBB5-4FFD-BED5-D034A8008D1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8C6140-8F89-4DE9-B2C2-C1565E49E73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7954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1244-510A-416E-9E12-7AEB800589C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282C52-BE44-4097-A0FF-074F86169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7BFBBE-CCAF-495E-B22E-ECCA4B7C65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BD0B556-70BE-4A51-82E8-A5B786BB3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398DFD-2312-4702-B2B3-714C6EDEF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4C40367-2EF1-47A0-84E9-DC98ABBF9730}"/>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8" name="Footer Placeholder 7">
            <a:extLst>
              <a:ext uri="{FF2B5EF4-FFF2-40B4-BE49-F238E27FC236}">
                <a16:creationId xmlns:a16="http://schemas.microsoft.com/office/drawing/2014/main" id="{0DE43D0C-F32E-435C-9A4A-DD3FBB8DF14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2607230-CC1F-40F5-BAEA-E6B0B6D4C470}"/>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64616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28FC-9F51-4EE6-95DB-1CD3C6877E7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CDB592E-FDE6-40E1-8B23-67B76BDE813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4" name="Footer Placeholder 3">
            <a:extLst>
              <a:ext uri="{FF2B5EF4-FFF2-40B4-BE49-F238E27FC236}">
                <a16:creationId xmlns:a16="http://schemas.microsoft.com/office/drawing/2014/main" id="{77B152F6-CE56-40F9-8D55-8BE8E2800A7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F39B3CD-1EB6-4398-919F-71B018540581}"/>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53452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727CA-382D-41AC-9DF2-7DAE2EAECE26}"/>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3" name="Footer Placeholder 2">
            <a:extLst>
              <a:ext uri="{FF2B5EF4-FFF2-40B4-BE49-F238E27FC236}">
                <a16:creationId xmlns:a16="http://schemas.microsoft.com/office/drawing/2014/main" id="{AAA4FC7D-E0CF-46A4-822D-31EB290C8AD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554189A-7E88-4759-94F1-5C7BB76A9922}"/>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40851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F26F-BF3A-4DAA-BF64-3125E1C41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5785EA4-A87F-4820-A81B-B1ED298A3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0F195AE-5BEF-4530-87B1-66F8F36C0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1A5D3-CBF6-472D-979F-7AFFBA471BD3}"/>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D0BC0E6A-E2C8-4BB4-8EC6-CA6F0C4B50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5C59FBD-6FB6-48ED-A9C2-39BE8E8976BC}"/>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12805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F17D-4DE3-4990-B4FD-7E8979A27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ACB3C47-CDCE-4974-8DE1-CCC4B1975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20E2BBF-1306-49FA-B0A1-674C8F353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B8B82F-A38B-4EE9-9A63-2492BABE96A2}"/>
              </a:ext>
            </a:extLst>
          </p:cNvPr>
          <p:cNvSpPr>
            <a:spLocks noGrp="1"/>
          </p:cNvSpPr>
          <p:nvPr>
            <p:ph type="dt" sz="half" idx="10"/>
          </p:nvPr>
        </p:nvSpPr>
        <p:spPr/>
        <p:txBody>
          <a:bodyPr/>
          <a:lstStyle/>
          <a:p>
            <a:fld id="{F1C9EA21-CFD6-4D07-B7D2-CC6DF583B05B}" type="datetimeFigureOut">
              <a:rPr lang="en-IN" smtClean="0"/>
              <a:t>09-07-2019</a:t>
            </a:fld>
            <a:endParaRPr lang="en-IN"/>
          </a:p>
        </p:txBody>
      </p:sp>
      <p:sp>
        <p:nvSpPr>
          <p:cNvPr id="6" name="Footer Placeholder 5">
            <a:extLst>
              <a:ext uri="{FF2B5EF4-FFF2-40B4-BE49-F238E27FC236}">
                <a16:creationId xmlns:a16="http://schemas.microsoft.com/office/drawing/2014/main" id="{3036A73F-2A94-4B05-857A-AC89B2F17C5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A9641CA-B014-4A37-A73F-F3BCE4507EF5}"/>
              </a:ext>
            </a:extLst>
          </p:cNvPr>
          <p:cNvSpPr>
            <a:spLocks noGrp="1"/>
          </p:cNvSpPr>
          <p:nvPr>
            <p:ph type="sldNum" sz="quarter" idx="12"/>
          </p:nvPr>
        </p:nvSpPr>
        <p:spPr/>
        <p:txBody>
          <a:bodyPr/>
          <a:lstStyle/>
          <a:p>
            <a:fld id="{FD3E6B07-62BB-47D5-A3FF-C65750571BCC}" type="slidenum">
              <a:rPr lang="en-IN" smtClean="0"/>
              <a:t>‹#›</a:t>
            </a:fld>
            <a:endParaRPr lang="en-IN"/>
          </a:p>
        </p:txBody>
      </p:sp>
    </p:spTree>
    <p:extLst>
      <p:ext uri="{BB962C8B-B14F-4D97-AF65-F5344CB8AC3E}">
        <p14:creationId xmlns:p14="http://schemas.microsoft.com/office/powerpoint/2010/main" val="284659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0DFC0-F086-4F7C-B00E-7088DAF0F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972550D-094A-475D-8520-CAE8CC6C5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57B544-2188-4AF9-973A-95EB812F0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9EA21-CFD6-4D07-B7D2-CC6DF583B05B}" type="datetimeFigureOut">
              <a:rPr lang="en-IN" smtClean="0"/>
              <a:t>09-07-2019</a:t>
            </a:fld>
            <a:endParaRPr lang="en-IN"/>
          </a:p>
        </p:txBody>
      </p:sp>
      <p:sp>
        <p:nvSpPr>
          <p:cNvPr id="5" name="Footer Placeholder 4">
            <a:extLst>
              <a:ext uri="{FF2B5EF4-FFF2-40B4-BE49-F238E27FC236}">
                <a16:creationId xmlns:a16="http://schemas.microsoft.com/office/drawing/2014/main" id="{78D3D0B1-1599-4812-A9AA-14CCDDC16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F120205F-76EF-4AA6-BDA4-267063516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E6B07-62BB-47D5-A3FF-C65750571BCC}" type="slidenum">
              <a:rPr lang="en-IN" smtClean="0"/>
              <a:t>‹#›</a:t>
            </a:fld>
            <a:endParaRPr lang="en-IN"/>
          </a:p>
        </p:txBody>
      </p:sp>
    </p:spTree>
    <p:extLst>
      <p:ext uri="{BB962C8B-B14F-4D97-AF65-F5344CB8AC3E}">
        <p14:creationId xmlns:p14="http://schemas.microsoft.com/office/powerpoint/2010/main" val="2806469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png"/><Relationship Id="rId7" Type="http://schemas.openxmlformats.org/officeDocument/2006/relationships/diagramLayout" Target="../diagrams/layout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61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Freeform: Shape 29">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16484" y="299748"/>
            <a:ext cx="10413014" cy="736641"/>
          </a:xfrm>
        </p:spPr>
        <p:txBody>
          <a:bodyPr anchor="b">
            <a:normAutofit/>
          </a:bodyPr>
          <a:lstStyle/>
          <a:p>
            <a:r>
              <a:rPr lang="en-IN" sz="4000" b="1" dirty="0"/>
              <a:t>A Building Code &amp; Enforcement System in Balance</a:t>
            </a:r>
          </a:p>
        </p:txBody>
      </p:sp>
      <p:cxnSp>
        <p:nvCxnSpPr>
          <p:cNvPr id="37" name="Straight Arrow Connector 31">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AF49E09C-7B95-44A0-B013-5222B27E73D0}"/>
              </a:ext>
            </a:extLst>
          </p:cNvPr>
          <p:cNvGrpSpPr/>
          <p:nvPr/>
        </p:nvGrpSpPr>
        <p:grpSpPr>
          <a:xfrm>
            <a:off x="430133" y="1077063"/>
            <a:ext cx="10965975" cy="5043797"/>
            <a:chOff x="2561967" y="1166390"/>
            <a:chExt cx="6846799" cy="4623798"/>
          </a:xfrm>
        </p:grpSpPr>
        <p:pic>
          <p:nvPicPr>
            <p:cNvPr id="39" name="Picture 38">
              <a:extLst>
                <a:ext uri="{FF2B5EF4-FFF2-40B4-BE49-F238E27FC236}">
                  <a16:creationId xmlns:a16="http://schemas.microsoft.com/office/drawing/2014/main" id="{6F4AAA6E-F04D-4167-A288-EC7BDCD71DFA}"/>
                </a:ext>
              </a:extLst>
            </p:cNvPr>
            <p:cNvPicPr>
              <a:picLocks noChangeAspect="1"/>
            </p:cNvPicPr>
            <p:nvPr/>
          </p:nvPicPr>
          <p:blipFill>
            <a:blip r:embed="rId2"/>
            <a:stretch>
              <a:fillRect/>
            </a:stretch>
          </p:blipFill>
          <p:spPr>
            <a:xfrm>
              <a:off x="2561967" y="1166390"/>
              <a:ext cx="6846799" cy="4247933"/>
            </a:xfrm>
            <a:prstGeom prst="rect">
              <a:avLst/>
            </a:prstGeom>
          </p:spPr>
        </p:pic>
        <p:sp>
          <p:nvSpPr>
            <p:cNvPr id="40" name="TextBox 39">
              <a:extLst>
                <a:ext uri="{FF2B5EF4-FFF2-40B4-BE49-F238E27FC236}">
                  <a16:creationId xmlns:a16="http://schemas.microsoft.com/office/drawing/2014/main" id="{F8978764-B09E-4365-A748-955A67195FF9}"/>
                </a:ext>
              </a:extLst>
            </p:cNvPr>
            <p:cNvSpPr txBox="1"/>
            <p:nvPr/>
          </p:nvSpPr>
          <p:spPr>
            <a:xfrm>
              <a:off x="7116416" y="5451610"/>
              <a:ext cx="2292350" cy="338578"/>
            </a:xfrm>
            <a:prstGeom prst="rect">
              <a:avLst/>
            </a:prstGeom>
            <a:noFill/>
          </p:spPr>
          <p:txBody>
            <a:bodyPr wrap="square" rtlCol="0">
              <a:spAutoFit/>
            </a:bodyPr>
            <a:lstStyle/>
            <a:p>
              <a:r>
                <a:rPr lang="en-IN" dirty="0"/>
                <a:t>Courtesy: International Code Council</a:t>
              </a:r>
            </a:p>
          </p:txBody>
        </p:sp>
      </p:grpSp>
    </p:spTree>
    <p:extLst>
      <p:ext uri="{BB962C8B-B14F-4D97-AF65-F5344CB8AC3E}">
        <p14:creationId xmlns:p14="http://schemas.microsoft.com/office/powerpoint/2010/main" val="38040669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70932" y="250591"/>
            <a:ext cx="5314536" cy="1325563"/>
          </a:xfrm>
        </p:spPr>
        <p:txBody>
          <a:bodyPr>
            <a:normAutofit/>
          </a:bodyPr>
          <a:lstStyle/>
          <a:p>
            <a:r>
              <a:rPr lang="en-IN" b="1" dirty="0"/>
              <a:t>Challenges in India in Code Development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29746" y="1842289"/>
            <a:ext cx="6353034" cy="4210493"/>
          </a:xfrm>
        </p:spPr>
        <p:txBody>
          <a:bodyPr anchor="t">
            <a:normAutofit fontScale="92500" lnSpcReduction="10000"/>
          </a:bodyPr>
          <a:lstStyle/>
          <a:p>
            <a:r>
              <a:rPr lang="en-US" sz="2600" dirty="0"/>
              <a:t>Similar to the U.S., its also an open-consensus based approach inviting all stakeholders &amp; developing the code in a structured manner</a:t>
            </a:r>
          </a:p>
          <a:p>
            <a:endParaRPr lang="en-US" sz="1300" dirty="0"/>
          </a:p>
          <a:p>
            <a:r>
              <a:rPr lang="en-US" sz="2600" dirty="0"/>
              <a:t>However not all stakeholders participate in these meetings nor provide detailed structured inputs, thereby creating enforcement issues at a later date at the field level</a:t>
            </a:r>
          </a:p>
          <a:p>
            <a:endParaRPr lang="en-US" sz="1300" dirty="0"/>
          </a:p>
          <a:p>
            <a:r>
              <a:rPr lang="en-US" sz="2600" dirty="0"/>
              <a:t>Minimal representation of the local building officials in these meetings hence very little ownership or responsibility is taken by them in enforcing the written code</a:t>
            </a:r>
          </a:p>
          <a:p>
            <a:endParaRPr lang="en-US" sz="1800" dirty="0"/>
          </a:p>
          <a:p>
            <a:endParaRPr lang="en-US" sz="1800" dirty="0"/>
          </a:p>
          <a:p>
            <a:endParaRPr lang="en-US" sz="1800" dirty="0"/>
          </a:p>
          <a:p>
            <a:endParaRPr lang="en-IN" sz="1800" dirty="0"/>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90E8710-8BB0-47C4-A606-57595D502216}"/>
              </a:ext>
            </a:extLst>
          </p:cNvPr>
          <p:cNvPicPr>
            <a:picLocks noChangeAspect="1"/>
          </p:cNvPicPr>
          <p:nvPr/>
        </p:nvPicPr>
        <p:blipFill rotWithShape="1">
          <a:blip r:embed="rId2"/>
          <a:srcRect l="13153" r="32957"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0110211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674702" y="-2008"/>
            <a:ext cx="5314536" cy="1325563"/>
          </a:xfrm>
        </p:spPr>
        <p:txBody>
          <a:bodyPr>
            <a:normAutofit/>
          </a:bodyPr>
          <a:lstStyle/>
          <a:p>
            <a:r>
              <a:rPr lang="en-IN" b="1" dirty="0"/>
              <a:t>Challenges in India in Code Implementation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41502" y="1519288"/>
            <a:ext cx="6141277" cy="4535148"/>
          </a:xfrm>
        </p:spPr>
        <p:txBody>
          <a:bodyPr anchor="t">
            <a:noAutofit/>
          </a:bodyPr>
          <a:lstStyle/>
          <a:p>
            <a:r>
              <a:rPr lang="en-US" sz="2400" dirty="0"/>
              <a:t>Training and education needs to be imparted to all professionals including building officials  </a:t>
            </a:r>
          </a:p>
          <a:p>
            <a:r>
              <a:rPr lang="en-US" sz="2400" dirty="0"/>
              <a:t>Need to create teaching infrastructure both at the institutional level – architectural &amp; engineering colleges and local officials  </a:t>
            </a:r>
          </a:p>
          <a:p>
            <a:r>
              <a:rPr lang="en-IN" sz="2400" dirty="0"/>
              <a:t>Necessary to create opportunities for young professionals and exposure them to hands-on design and construction activities under experienced peers</a:t>
            </a:r>
            <a:r>
              <a:rPr lang="en-US" sz="2400" dirty="0"/>
              <a:t> </a:t>
            </a:r>
          </a:p>
          <a:p>
            <a:r>
              <a:rPr lang="en-US" sz="2400" dirty="0"/>
              <a:t>Preparation of robust materials that will aid entire industry through the code implementation process </a:t>
            </a:r>
          </a:p>
          <a:p>
            <a:endParaRPr lang="en-US" sz="2400" dirty="0"/>
          </a:p>
          <a:p>
            <a:endParaRPr lang="en-US" sz="2400" dirty="0"/>
          </a:p>
          <a:p>
            <a:endParaRPr lang="en-US" sz="2400" dirty="0"/>
          </a:p>
          <a:p>
            <a:endParaRPr lang="en-US" sz="2400" dirty="0"/>
          </a:p>
          <a:p>
            <a:endParaRPr lang="en-IN" sz="2400" dirty="0"/>
          </a:p>
        </p:txBody>
      </p:sp>
      <p:sp>
        <p:nvSpPr>
          <p:cNvPr id="11270" name="Freeform: Shape 13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8" name="Picture 4" descr="Related image">
            <a:extLst>
              <a:ext uri="{FF2B5EF4-FFF2-40B4-BE49-F238E27FC236}">
                <a16:creationId xmlns:a16="http://schemas.microsoft.com/office/drawing/2014/main" id="{ECC1F9E7-FCC5-4041-81D9-108F8D4C85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14" r="25020" b="-3"/>
          <a:stretch/>
        </p:blipFill>
        <p:spPr bwMode="auto">
          <a:xfrm>
            <a:off x="7937226" y="623916"/>
            <a:ext cx="3690451" cy="383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1716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1404" y="0"/>
            <a:ext cx="5314536" cy="1325563"/>
          </a:xfrm>
        </p:spPr>
        <p:txBody>
          <a:bodyPr>
            <a:normAutofit/>
          </a:bodyPr>
          <a:lstStyle/>
          <a:p>
            <a:r>
              <a:rPr lang="en-IN" b="1" dirty="0"/>
              <a:t>Challenges in India in 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18120" y="1325563"/>
            <a:ext cx="6122869" cy="4097230"/>
          </a:xfrm>
        </p:spPr>
        <p:txBody>
          <a:bodyPr anchor="t">
            <a:noAutofit/>
          </a:bodyPr>
          <a:lstStyle/>
          <a:p>
            <a:r>
              <a:rPr lang="en-US" sz="2400" dirty="0"/>
              <a:t>No adoption through a legislative process </a:t>
            </a:r>
            <a:r>
              <a:rPr lang="en-US" sz="2400" b="1" dirty="0"/>
              <a:t>and</a:t>
            </a:r>
            <a:r>
              <a:rPr lang="en-US" sz="2400" dirty="0"/>
              <a:t> hence the national code remains as a “model code” in most jurisdictions</a:t>
            </a:r>
          </a:p>
          <a:p>
            <a:r>
              <a:rPr lang="en-US" sz="2400" dirty="0"/>
              <a:t>Local building departments have their own code with respect to key developmental requirements - zoning, set-backs, heights, FSI/FAR areas, parking, fire etc.  </a:t>
            </a:r>
          </a:p>
          <a:p>
            <a:r>
              <a:rPr lang="en-US" sz="2400" dirty="0"/>
              <a:t>Local jurisdictions refer to certain sections of the national code but not in entirety</a:t>
            </a:r>
          </a:p>
          <a:p>
            <a:r>
              <a:rPr lang="en-US" sz="2400" dirty="0"/>
              <a:t>Critical for local building authorities to take a holistic approach to develop local changes to national codes as needed and adopt legally</a:t>
            </a:r>
          </a:p>
          <a:p>
            <a:pPr marL="0" indent="0">
              <a:buNone/>
            </a:pPr>
            <a:r>
              <a:rPr lang="en-IN" sz="2200" dirty="0"/>
              <a:t> </a:t>
            </a:r>
            <a:endParaRPr lang="en-US" sz="2200" dirty="0"/>
          </a:p>
          <a:p>
            <a:endParaRPr lang="en-US" sz="2200" dirty="0"/>
          </a:p>
          <a:p>
            <a:endParaRPr lang="en-US" sz="2200" dirty="0"/>
          </a:p>
          <a:p>
            <a:endParaRPr lang="en-US" sz="2200" dirty="0"/>
          </a:p>
          <a:p>
            <a:endParaRPr lang="en-US" sz="2200" dirty="0"/>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Image result for adoption of building codes">
            <a:extLst>
              <a:ext uri="{FF2B5EF4-FFF2-40B4-BE49-F238E27FC236}">
                <a16:creationId xmlns:a16="http://schemas.microsoft.com/office/drawing/2014/main" id="{ACCE825F-AA94-40E7-ABBF-7BC79EB42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88" r="13839" b="1"/>
          <a:stretch/>
        </p:blipFill>
        <p:spPr bwMode="auto">
          <a:xfrm>
            <a:off x="6866361" y="-2"/>
            <a:ext cx="5325639" cy="553416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396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701286" y="0"/>
            <a:ext cx="5314536" cy="1325563"/>
          </a:xfrm>
        </p:spPr>
        <p:txBody>
          <a:bodyPr>
            <a:normAutofit/>
          </a:bodyPr>
          <a:lstStyle/>
          <a:p>
            <a:r>
              <a:rPr lang="en-IN" b="1" dirty="0"/>
              <a:t>Challenges in India in 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66216" y="1535215"/>
            <a:ext cx="6216564" cy="3375920"/>
          </a:xfrm>
        </p:spPr>
        <p:txBody>
          <a:bodyPr anchor="t">
            <a:noAutofit/>
          </a:bodyPr>
          <a:lstStyle/>
          <a:p>
            <a:r>
              <a:rPr lang="en-IN" sz="2200" dirty="0"/>
              <a:t>Creation of a formal “Personnel Certification” program to ensure competency levels and for monitoring level of knowledge of professionals in different technical areas of the code</a:t>
            </a:r>
          </a:p>
          <a:p>
            <a:r>
              <a:rPr lang="en-IN" sz="2200" dirty="0"/>
              <a:t>Imperative to set up “Product evaluation, listing and/or certification” programs for the furtherance of innovative technologies</a:t>
            </a:r>
          </a:p>
          <a:p>
            <a:r>
              <a:rPr lang="en-IN" sz="2200" dirty="0"/>
              <a:t>Setting up of an “Accreditation Program” for Building departments, inspection agencies, fabricators and assemblers, training providers etc. to ensure competency, monitor ongoing performance and initiate corrective actions so as to prevent any life safety or health issues for the community</a:t>
            </a:r>
            <a:endParaRPr lang="en-US" sz="2200" dirty="0"/>
          </a:p>
          <a:p>
            <a:endParaRPr lang="en-IN" sz="22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4481950-FF38-4343-BF5E-8F22DADFD2EB}"/>
              </a:ext>
            </a:extLst>
          </p:cNvPr>
          <p:cNvPicPr>
            <a:picLocks noChangeAspect="1"/>
          </p:cNvPicPr>
          <p:nvPr/>
        </p:nvPicPr>
        <p:blipFill>
          <a:blip r:embed="rId2"/>
          <a:stretch>
            <a:fillRect/>
          </a:stretch>
        </p:blipFill>
        <p:spPr>
          <a:xfrm>
            <a:off x="7884057" y="848234"/>
            <a:ext cx="3796790" cy="3386326"/>
          </a:xfrm>
          <a:prstGeom prst="rect">
            <a:avLst/>
          </a:prstGeom>
        </p:spPr>
      </p:pic>
    </p:spTree>
    <p:extLst>
      <p:ext uri="{BB962C8B-B14F-4D97-AF65-F5344CB8AC3E}">
        <p14:creationId xmlns:p14="http://schemas.microsoft.com/office/powerpoint/2010/main" val="230419803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38444" y="-61660"/>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350057" y="1263903"/>
            <a:ext cx="6074897" cy="4574367"/>
          </a:xfrm>
        </p:spPr>
        <p:txBody>
          <a:bodyPr anchor="t">
            <a:normAutofit lnSpcReduction="10000"/>
          </a:bodyPr>
          <a:lstStyle/>
          <a:p>
            <a:r>
              <a:rPr lang="en-IN" sz="2400" dirty="0"/>
              <a:t>Code development &amp; implementation, Product Listing/Certifications, Accreditation and Personnel Certification are all critical for successful code enforcement</a:t>
            </a:r>
          </a:p>
          <a:p>
            <a:r>
              <a:rPr lang="en-IN" sz="2400" dirty="0"/>
              <a:t>In India unlike the U.S. where there are “No” </a:t>
            </a:r>
            <a:r>
              <a:rPr lang="en-US" sz="2400" dirty="0"/>
              <a:t>strong “Tort remedies” to provide further assurance to the public, it is critical that code enforcement mechanisms be robust and well-established to ensure accountability</a:t>
            </a:r>
          </a:p>
          <a:p>
            <a:r>
              <a:rPr lang="en-US" sz="2400" dirty="0"/>
              <a:t>Having a state-of-the-art code alone is not sufficient to protect the public. For effective enforcement of the code, qualified individuals, robust processes and high-quality materials are essential</a:t>
            </a:r>
            <a:endParaRPr lang="en-IN" sz="2400" dirty="0"/>
          </a:p>
          <a:p>
            <a:endParaRPr lang="en-US" sz="2400" dirty="0"/>
          </a:p>
          <a:p>
            <a:endParaRPr lang="en-IN" sz="1700" dirty="0"/>
          </a:p>
        </p:txBody>
      </p:sp>
      <p:sp>
        <p:nvSpPr>
          <p:cNvPr id="9"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3">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text on a white background&#10;&#10;Description automatically generated">
            <a:extLst>
              <a:ext uri="{FF2B5EF4-FFF2-40B4-BE49-F238E27FC236}">
                <a16:creationId xmlns:a16="http://schemas.microsoft.com/office/drawing/2014/main" id="{AFD9DE77-79E9-4C6F-B097-A2F906851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098" y="148195"/>
            <a:ext cx="4375151" cy="4557450"/>
          </a:xfrm>
          <a:prstGeom prst="rect">
            <a:avLst/>
          </a:prstGeom>
        </p:spPr>
      </p:pic>
    </p:spTree>
    <p:extLst>
      <p:ext uri="{BB962C8B-B14F-4D97-AF65-F5344CB8AC3E}">
        <p14:creationId xmlns:p14="http://schemas.microsoft.com/office/powerpoint/2010/main" val="41125194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58307" y="61694"/>
            <a:ext cx="5314536" cy="1325563"/>
          </a:xfrm>
        </p:spPr>
        <p:txBody>
          <a:bodyPr>
            <a:normAutofit/>
          </a:bodyPr>
          <a:lstStyle/>
          <a:p>
            <a:r>
              <a:rPr lang="en-IN" b="1" dirty="0"/>
              <a:t>In Conclusion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88319" y="1304746"/>
            <a:ext cx="5851071" cy="4660625"/>
          </a:xfrm>
        </p:spPr>
        <p:txBody>
          <a:bodyPr anchor="t">
            <a:normAutofit fontScale="92500" lnSpcReduction="10000"/>
          </a:bodyPr>
          <a:lstStyle/>
          <a:p>
            <a:r>
              <a:rPr lang="en-IN" sz="2400" dirty="0"/>
              <a:t>Create formal process for “National level” certification for building plan reviewers, building inspectors to ensure competency</a:t>
            </a:r>
          </a:p>
          <a:p>
            <a:r>
              <a:rPr lang="en-IN" sz="2400" dirty="0"/>
              <a:t>Set up a National level Certification Program for plumbing, mechanical, electrical and structural inspectors as India moves to high-rise buildings to manage risk and ensure safety &amp; health of occupants</a:t>
            </a:r>
            <a:endParaRPr lang="en-US" sz="2400" dirty="0"/>
          </a:p>
          <a:p>
            <a:r>
              <a:rPr lang="en-IN" sz="2400" dirty="0"/>
              <a:t>Development of elaborate “Accessibility code” as India’s ageing population grows for better access to all spaces </a:t>
            </a:r>
          </a:p>
          <a:p>
            <a:r>
              <a:rPr lang="en-IN" sz="2400" dirty="0"/>
              <a:t>Better coordination between other requirements including sustainability, health and wellness along with building codes for a more holistic approach for buildings </a:t>
            </a:r>
          </a:p>
          <a:p>
            <a:endParaRPr lang="en-US" sz="1500" dirty="0"/>
          </a:p>
          <a:p>
            <a:endParaRPr lang="en-IN" sz="15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building code sketch">
            <a:extLst>
              <a:ext uri="{FF2B5EF4-FFF2-40B4-BE49-F238E27FC236}">
                <a16:creationId xmlns:a16="http://schemas.microsoft.com/office/drawing/2014/main" id="{1FC5AB56-4033-474F-A7E2-5CE5675B41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52" r="10060"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5043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A9A2-B5DE-4B7D-87B5-E40C4E61D682}"/>
              </a:ext>
            </a:extLst>
          </p:cNvPr>
          <p:cNvSpPr>
            <a:spLocks noGrp="1"/>
          </p:cNvSpPr>
          <p:nvPr>
            <p:ph type="title"/>
          </p:nvPr>
        </p:nvSpPr>
        <p:spPr>
          <a:xfrm>
            <a:off x="313899" y="0"/>
            <a:ext cx="5782101" cy="1325563"/>
          </a:xfrm>
        </p:spPr>
        <p:txBody>
          <a:bodyPr>
            <a:normAutofit/>
          </a:bodyPr>
          <a:lstStyle/>
          <a:p>
            <a:r>
              <a:rPr lang="en-IN" b="1" dirty="0"/>
              <a:t>History of Building Codes</a:t>
            </a:r>
          </a:p>
        </p:txBody>
      </p:sp>
      <p:sp>
        <p:nvSpPr>
          <p:cNvPr id="3" name="Content Placeholder 2">
            <a:extLst>
              <a:ext uri="{FF2B5EF4-FFF2-40B4-BE49-F238E27FC236}">
                <a16:creationId xmlns:a16="http://schemas.microsoft.com/office/drawing/2014/main" id="{FBAAA684-A756-4823-8C4E-B8C49B863AEE}"/>
              </a:ext>
            </a:extLst>
          </p:cNvPr>
          <p:cNvSpPr>
            <a:spLocks noGrp="1"/>
          </p:cNvSpPr>
          <p:nvPr>
            <p:ph idx="1"/>
          </p:nvPr>
        </p:nvSpPr>
        <p:spPr>
          <a:xfrm>
            <a:off x="395785" y="1325563"/>
            <a:ext cx="6186995" cy="4280790"/>
          </a:xfrm>
        </p:spPr>
        <p:txBody>
          <a:bodyPr anchor="t">
            <a:normAutofit lnSpcReduction="10000"/>
          </a:bodyPr>
          <a:lstStyle/>
          <a:p>
            <a:pPr marL="0" indent="0">
              <a:buNone/>
            </a:pPr>
            <a:r>
              <a:rPr lang="en-US" sz="3600" b="1" dirty="0">
                <a:solidFill>
                  <a:srgbClr val="FF9900"/>
                </a:solidFill>
              </a:rPr>
              <a:t>Codes of Hammurabi  </a:t>
            </a:r>
          </a:p>
          <a:p>
            <a:pPr marL="0" indent="0">
              <a:buNone/>
              <a:defRPr/>
            </a:pPr>
            <a:r>
              <a:rPr lang="en-US" sz="2400" dirty="0"/>
              <a:t>“In the case of collapse of a defective building, the builder is to be put to death if the owner is killed by accident; and the builder’s son if the son of the owner loses his life…”</a:t>
            </a:r>
          </a:p>
          <a:p>
            <a:pPr marL="0" indent="0">
              <a:buFont typeface="Wingdings" panose="05000000000000000000" pitchFamily="2" charset="2"/>
              <a:buNone/>
              <a:defRPr/>
            </a:pPr>
            <a:r>
              <a:rPr lang="en-US" sz="3600" b="1" dirty="0">
                <a:solidFill>
                  <a:srgbClr val="FF9900"/>
                </a:solidFill>
              </a:rPr>
              <a:t>Socrates – 341 BC</a:t>
            </a:r>
          </a:p>
          <a:p>
            <a:pPr marL="0" indent="0">
              <a:buNone/>
              <a:defRPr/>
            </a:pPr>
            <a:r>
              <a:rPr lang="en-US" sz="2400" dirty="0"/>
              <a:t>“He shall set the joists against each other, fitting, and before inserting the dowels he shall show the architect all the stones to be fitting, and shall set them true and sound and dowel them with iron dowels, two dowels to each stone…”</a:t>
            </a:r>
          </a:p>
          <a:p>
            <a:endParaRPr lang="en-IN" sz="18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hammurabi code">
            <a:extLst>
              <a:ext uri="{FF2B5EF4-FFF2-40B4-BE49-F238E27FC236}">
                <a16:creationId xmlns:a16="http://schemas.microsoft.com/office/drawing/2014/main" id="{CF5D25F3-7AFB-4575-A685-C4D53455B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6089"/>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397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294077" y="0"/>
            <a:ext cx="6307539" cy="1325563"/>
          </a:xfrm>
        </p:spPr>
        <p:txBody>
          <a:bodyPr>
            <a:normAutofit/>
          </a:bodyPr>
          <a:lstStyle/>
          <a:p>
            <a:r>
              <a:rPr lang="en-IN" b="1" dirty="0">
                <a:solidFill>
                  <a:schemeClr val="bg1"/>
                </a:solidFill>
              </a:rPr>
              <a:t>Origin of Modern Codes  </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202" y="2291428"/>
            <a:ext cx="7834611" cy="3913898"/>
          </a:xfrm>
        </p:spPr>
        <p:txBody>
          <a:bodyPr anchor="t">
            <a:noAutofit/>
          </a:bodyPr>
          <a:lstStyle/>
          <a:p>
            <a:pPr marL="0" indent="0">
              <a:buNone/>
            </a:pPr>
            <a:r>
              <a:rPr lang="en-US" sz="2400" b="1" dirty="0">
                <a:solidFill>
                  <a:srgbClr val="FF9900"/>
                </a:solidFill>
              </a:rPr>
              <a:t>Some of the Key Codes over the years:</a:t>
            </a:r>
          </a:p>
          <a:p>
            <a:r>
              <a:rPr lang="en-US" sz="2400" dirty="0">
                <a:solidFill>
                  <a:schemeClr val="bg1"/>
                </a:solidFill>
              </a:rPr>
              <a:t>First American Fire Ordinance 1631</a:t>
            </a:r>
          </a:p>
          <a:p>
            <a:r>
              <a:rPr lang="en-US" sz="2400" dirty="0">
                <a:solidFill>
                  <a:schemeClr val="bg1"/>
                </a:solidFill>
              </a:rPr>
              <a:t>Years of incidents and tragedies have helped evolve methods how people handle, control, prevent, contain and provide case conditions with fire</a:t>
            </a:r>
          </a:p>
          <a:p>
            <a:r>
              <a:rPr lang="en-US" sz="2400" dirty="0">
                <a:solidFill>
                  <a:schemeClr val="bg1"/>
                </a:solidFill>
              </a:rPr>
              <a:t>1905 - Recommended Building Code, helped create the three original model codes</a:t>
            </a:r>
          </a:p>
          <a:p>
            <a:r>
              <a:rPr lang="en-US" sz="2400" dirty="0">
                <a:solidFill>
                  <a:schemeClr val="bg1"/>
                </a:solidFill>
              </a:rPr>
              <a:t>1927 - Uniform building code published by the International Conference of Building Officials (now ICC)</a:t>
            </a:r>
          </a:p>
          <a:p>
            <a:endParaRPr lang="en-US" sz="2400" dirty="0"/>
          </a:p>
          <a:p>
            <a:endParaRPr lang="en-IN" sz="2400" dirty="0"/>
          </a:p>
        </p:txBody>
      </p:sp>
      <p:sp>
        <p:nvSpPr>
          <p:cNvPr id="6" name="TextBox 5">
            <a:extLst>
              <a:ext uri="{FF2B5EF4-FFF2-40B4-BE49-F238E27FC236}">
                <a16:creationId xmlns:a16="http://schemas.microsoft.com/office/drawing/2014/main" id="{194B6C99-F771-43FB-9683-7A860C3823CF}"/>
              </a:ext>
            </a:extLst>
          </p:cNvPr>
          <p:cNvSpPr txBox="1"/>
          <p:nvPr/>
        </p:nvSpPr>
        <p:spPr>
          <a:xfrm>
            <a:off x="422202" y="965865"/>
            <a:ext cx="11424557" cy="1200329"/>
          </a:xfrm>
          <a:prstGeom prst="rect">
            <a:avLst/>
          </a:prstGeom>
          <a:noFill/>
        </p:spPr>
        <p:txBody>
          <a:bodyPr wrap="square" rtlCol="0">
            <a:spAutoFit/>
          </a:bodyPr>
          <a:lstStyle/>
          <a:p>
            <a:r>
              <a:rPr lang="en-US" altLang="en-US" sz="2400" b="1" dirty="0">
                <a:solidFill>
                  <a:srgbClr val="FF9900"/>
                </a:solidFill>
              </a:rPr>
              <a:t>Disasters:</a:t>
            </a:r>
            <a:r>
              <a:rPr lang="en-US" altLang="en-US" sz="2400" dirty="0">
                <a:solidFill>
                  <a:srgbClr val="FF9900"/>
                </a:solidFill>
              </a:rPr>
              <a:t> </a:t>
            </a:r>
            <a:r>
              <a:rPr lang="en-US" altLang="en-US" sz="2400" dirty="0">
                <a:solidFill>
                  <a:schemeClr val="bg1"/>
                </a:solidFill>
              </a:rPr>
              <a:t>Fire, natural disasters – Mitigate loss of life and property </a:t>
            </a:r>
          </a:p>
          <a:p>
            <a:r>
              <a:rPr lang="en-US" altLang="en-US" sz="2400" b="1" dirty="0">
                <a:solidFill>
                  <a:srgbClr val="FF9900"/>
                </a:solidFill>
              </a:rPr>
              <a:t>Insurance industry:</a:t>
            </a:r>
            <a:r>
              <a:rPr lang="en-US" altLang="en-US" sz="2400" b="1" dirty="0">
                <a:solidFill>
                  <a:schemeClr val="bg1"/>
                </a:solidFill>
              </a:rPr>
              <a:t> </a:t>
            </a:r>
            <a:r>
              <a:rPr lang="en-US" altLang="en-US" sz="2400" dirty="0">
                <a:solidFill>
                  <a:schemeClr val="bg1"/>
                </a:solidFill>
              </a:rPr>
              <a:t>Establish standards to minimize accidents/claims</a:t>
            </a:r>
          </a:p>
          <a:p>
            <a:r>
              <a:rPr lang="en-US" altLang="en-US" sz="2400" b="1" dirty="0">
                <a:solidFill>
                  <a:srgbClr val="FF9900"/>
                </a:solidFill>
              </a:rPr>
              <a:t>Local governments:</a:t>
            </a:r>
            <a:r>
              <a:rPr lang="en-US" altLang="en-US" sz="2400" b="1" dirty="0">
                <a:solidFill>
                  <a:schemeClr val="bg1"/>
                </a:solidFill>
              </a:rPr>
              <a:t> </a:t>
            </a:r>
            <a:r>
              <a:rPr lang="en-US" altLang="en-US" sz="2400" dirty="0">
                <a:solidFill>
                  <a:schemeClr val="bg1"/>
                </a:solidFill>
              </a:rPr>
              <a:t>Develop regulations to deliver health and safety to public</a:t>
            </a:r>
          </a:p>
        </p:txBody>
      </p:sp>
      <p:pic>
        <p:nvPicPr>
          <p:cNvPr id="18" name="Picture 2">
            <a:extLst>
              <a:ext uri="{FF2B5EF4-FFF2-40B4-BE49-F238E27FC236}">
                <a16:creationId xmlns:a16="http://schemas.microsoft.com/office/drawing/2014/main" id="{2CC725C9-8EA6-4FFE-BBD0-465E9E4D8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979" b="1266"/>
          <a:stretch/>
        </p:blipFill>
        <p:spPr bwMode="auto">
          <a:xfrm>
            <a:off x="9168493" y="2340429"/>
            <a:ext cx="2423673"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01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359391" y="291534"/>
            <a:ext cx="6307539" cy="1325563"/>
          </a:xfrm>
        </p:spPr>
        <p:txBody>
          <a:bodyPr>
            <a:normAutofit/>
          </a:bodyPr>
          <a:lstStyle/>
          <a:p>
            <a:r>
              <a:rPr lang="en-IN" b="1" dirty="0"/>
              <a:t>Why are Building Codes Necessary?</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33733" y="1741040"/>
            <a:ext cx="6532728" cy="3913898"/>
          </a:xfrm>
        </p:spPr>
        <p:txBody>
          <a:bodyPr anchor="t">
            <a:noAutofit/>
          </a:bodyPr>
          <a:lstStyle/>
          <a:p>
            <a:r>
              <a:rPr lang="en-US" sz="2400" dirty="0"/>
              <a:t>Codes specify the minimum requirements to safeguard the health, safety, and general welfare of building occupants</a:t>
            </a:r>
          </a:p>
          <a:p>
            <a:endParaRPr lang="en-US" sz="1200" dirty="0"/>
          </a:p>
          <a:p>
            <a:r>
              <a:rPr lang="en-US" sz="2400" dirty="0"/>
              <a:t>Codes create a uniform regulatory environment in which design professionals and contractors are held to a set of standards adopted by and applicable to the jurisdiction they work</a:t>
            </a:r>
          </a:p>
          <a:p>
            <a:pPr marL="0" indent="0">
              <a:buNone/>
            </a:pPr>
            <a:endParaRPr lang="en-US" sz="1200" dirty="0"/>
          </a:p>
          <a:p>
            <a:r>
              <a:rPr lang="en-US" sz="2400" dirty="0"/>
              <a:t>Codes provide you, your family, and your community protection in the event of a natural disaster</a:t>
            </a:r>
          </a:p>
          <a:p>
            <a:endParaRPr lang="en-US" sz="2400" dirty="0"/>
          </a:p>
          <a:p>
            <a:endParaRPr lang="en-IN" sz="24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building codes">
            <a:extLst>
              <a:ext uri="{FF2B5EF4-FFF2-40B4-BE49-F238E27FC236}">
                <a16:creationId xmlns:a16="http://schemas.microsoft.com/office/drawing/2014/main" id="{32BB18BB-5F3B-4754-BB8A-48649D9BBC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8" r="14962"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317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6728" y="544740"/>
            <a:ext cx="4624342" cy="1325563"/>
          </a:xfrm>
        </p:spPr>
        <p:txBody>
          <a:bodyPr>
            <a:normAutofit/>
          </a:bodyPr>
          <a:lstStyle/>
          <a:p>
            <a:r>
              <a:rPr lang="en-IN" b="1" dirty="0"/>
              <a:t>Holistic Approach to Building Codes</a:t>
            </a:r>
          </a:p>
        </p:txBody>
      </p:sp>
      <p:sp>
        <p:nvSpPr>
          <p:cNvPr id="77" name="Oval 7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4" name="Picture 4" descr="Image result for building code enforcement icon">
            <a:extLst>
              <a:ext uri="{FF2B5EF4-FFF2-40B4-BE49-F238E27FC236}">
                <a16:creationId xmlns:a16="http://schemas.microsoft.com/office/drawing/2014/main" id="{30C70D67-4C8C-4048-A82A-CB8117F40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5"/>
          <a:stretch/>
        </p:blipFill>
        <p:spPr bwMode="auto">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8" name="Picture 8" descr="Image result for building code adoption icon">
            <a:extLst>
              <a:ext uri="{FF2B5EF4-FFF2-40B4-BE49-F238E27FC236}">
                <a16:creationId xmlns:a16="http://schemas.microsoft.com/office/drawing/2014/main" id="{223EE346-6E7A-4518-82B1-F9DECF57BC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83184" y="2767093"/>
            <a:ext cx="2698268" cy="2698268"/>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building code development icon">
            <a:extLst>
              <a:ext uri="{FF2B5EF4-FFF2-40B4-BE49-F238E27FC236}">
                <a16:creationId xmlns:a16="http://schemas.microsoft.com/office/drawing/2014/main" id="{C6B70FBF-E2AF-4E5E-92F0-4722A356A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3" r="-4" b="10159"/>
          <a:stretch/>
        </p:blipFill>
        <p:spPr bwMode="auto">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46" name="Picture 6" descr="Related image">
            <a:extLst>
              <a:ext uri="{FF2B5EF4-FFF2-40B4-BE49-F238E27FC236}">
                <a16:creationId xmlns:a16="http://schemas.microsoft.com/office/drawing/2014/main" id="{90D3639C-A352-45FD-9EBB-52118697F1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23" r="5" b="12960"/>
          <a:stretch/>
        </p:blipFill>
        <p:spPr bwMode="auto">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4" name="Content Placeholder 2">
            <a:extLst>
              <a:ext uri="{FF2B5EF4-FFF2-40B4-BE49-F238E27FC236}">
                <a16:creationId xmlns:a16="http://schemas.microsoft.com/office/drawing/2014/main" id="{084C63FB-1B1A-450D-B635-4FD6A692A81C}"/>
              </a:ext>
            </a:extLst>
          </p:cNvPr>
          <p:cNvGraphicFramePr>
            <a:graphicFrameLocks noGrp="1"/>
          </p:cNvGraphicFramePr>
          <p:nvPr>
            <p:ph idx="1"/>
            <p:extLst>
              <p:ext uri="{D42A27DB-BD31-4B8C-83A1-F6EECF244321}">
                <p14:modId xmlns:p14="http://schemas.microsoft.com/office/powerpoint/2010/main" val="3107060923"/>
              </p:ext>
            </p:extLst>
          </p:nvPr>
        </p:nvGraphicFramePr>
        <p:xfrm>
          <a:off x="545" y="1736279"/>
          <a:ext cx="5828047" cy="42004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6376402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33401" y="89816"/>
            <a:ext cx="5314536" cy="1325563"/>
          </a:xfrm>
        </p:spPr>
        <p:txBody>
          <a:bodyPr>
            <a:normAutofit/>
          </a:bodyPr>
          <a:lstStyle/>
          <a:p>
            <a:r>
              <a:rPr lang="en-IN" b="1" dirty="0"/>
              <a:t>Code Development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22564" y="1276847"/>
            <a:ext cx="6098802" cy="6419353"/>
          </a:xfrm>
        </p:spPr>
        <p:txBody>
          <a:bodyPr anchor="t">
            <a:normAutofit/>
          </a:bodyPr>
          <a:lstStyle/>
          <a:p>
            <a:r>
              <a:rPr lang="en-US" sz="2400" dirty="0"/>
              <a:t>Open Transparent Process with meetings held in public forums</a:t>
            </a:r>
          </a:p>
          <a:p>
            <a:endParaRPr lang="en-US" sz="800" dirty="0"/>
          </a:p>
          <a:p>
            <a:r>
              <a:rPr lang="en-US" sz="2400" dirty="0"/>
              <a:t>Representation from various industry stakeholders (code officials, architects, engineers, consultants, builders, contractors, manufacturers, traders, Govt. agencies etc.)  No domination by single entity or agency</a:t>
            </a:r>
          </a:p>
          <a:p>
            <a:endParaRPr lang="en-US" sz="800" dirty="0"/>
          </a:p>
          <a:p>
            <a:r>
              <a:rPr lang="en-US" sz="2400" dirty="0"/>
              <a:t>All discussions, actions and reasons for actions are all documented and published</a:t>
            </a:r>
          </a:p>
          <a:p>
            <a:endParaRPr lang="en-US" sz="800" dirty="0"/>
          </a:p>
          <a:p>
            <a:r>
              <a:rPr lang="en-US" sz="2400" dirty="0"/>
              <a:t>Well-established and well-documented consensus based process</a:t>
            </a:r>
          </a:p>
          <a:p>
            <a:endParaRPr lang="en-IN" sz="1800" dirty="0"/>
          </a:p>
        </p:txBody>
      </p:sp>
      <p:sp>
        <p:nvSpPr>
          <p:cNvPr id="80" name="Freeform: Shape 7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8" descr="Image result for i-codes development process">
            <a:extLst>
              <a:ext uri="{FF2B5EF4-FFF2-40B4-BE49-F238E27FC236}">
                <a16:creationId xmlns:a16="http://schemas.microsoft.com/office/drawing/2014/main" id="{7FD13EC9-5B3D-4F0F-A65B-675DAF4D11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22024" y="648269"/>
            <a:ext cx="4808561" cy="347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0669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598508" y="209329"/>
            <a:ext cx="6387102" cy="1325563"/>
          </a:xfrm>
        </p:spPr>
        <p:txBody>
          <a:bodyPr>
            <a:normAutofit/>
          </a:bodyPr>
          <a:lstStyle/>
          <a:p>
            <a:r>
              <a:rPr lang="en-IN" b="1" dirty="0"/>
              <a:t>Code Implementation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408927" y="1724110"/>
            <a:ext cx="7517465" cy="3181684"/>
          </a:xfrm>
        </p:spPr>
        <p:txBody>
          <a:bodyPr anchor="t">
            <a:noAutofit/>
          </a:bodyPr>
          <a:lstStyle/>
          <a:p>
            <a:r>
              <a:rPr lang="en-US" dirty="0"/>
              <a:t>Training and education for all stakeholders involved with the code design, execution and enforcement activities</a:t>
            </a:r>
          </a:p>
          <a:p>
            <a:endParaRPr lang="en-US" sz="1200" dirty="0"/>
          </a:p>
          <a:p>
            <a:r>
              <a:rPr lang="en-US" dirty="0"/>
              <a:t>Sufficient and high quality materials are made available for effective code implementation</a:t>
            </a:r>
          </a:p>
          <a:p>
            <a:endParaRPr lang="en-US" sz="1200" dirty="0"/>
          </a:p>
          <a:p>
            <a:r>
              <a:rPr lang="en-US" dirty="0"/>
              <a:t>Robust processes in place to aid in implementation of the code</a:t>
            </a:r>
          </a:p>
          <a:p>
            <a:endParaRPr lang="en-US" dirty="0"/>
          </a:p>
          <a:p>
            <a:endParaRPr lang="en-US" dirty="0"/>
          </a:p>
          <a:p>
            <a:endParaRPr lang="en-IN" dirty="0"/>
          </a:p>
        </p:txBody>
      </p:sp>
      <p:sp>
        <p:nvSpPr>
          <p:cNvPr id="71" name="Freeform: Shape 7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Image result for training people icon">
            <a:extLst>
              <a:ext uri="{FF2B5EF4-FFF2-40B4-BE49-F238E27FC236}">
                <a16:creationId xmlns:a16="http://schemas.microsoft.com/office/drawing/2014/main" id="{8478B52E-83AC-44D0-AF97-BAEE636725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2" t="12936" r="2108" b="23682"/>
          <a:stretch/>
        </p:blipFill>
        <p:spPr bwMode="auto">
          <a:xfrm>
            <a:off x="8768827" y="593279"/>
            <a:ext cx="2580738" cy="1883226"/>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4" descr="Image result for training materials icon">
            <a:extLst>
              <a:ext uri="{FF2B5EF4-FFF2-40B4-BE49-F238E27FC236}">
                <a16:creationId xmlns:a16="http://schemas.microsoft.com/office/drawing/2014/main" id="{3652051A-6DDD-43C2-A62A-2F18B6A04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24" t="7728" r="14995" b="6187"/>
          <a:stretch/>
        </p:blipFill>
        <p:spPr bwMode="auto">
          <a:xfrm>
            <a:off x="9436232" y="5065032"/>
            <a:ext cx="2394408" cy="133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74305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62060" y="-2008"/>
            <a:ext cx="5314536" cy="1325563"/>
          </a:xfrm>
        </p:spPr>
        <p:txBody>
          <a:bodyPr>
            <a:normAutofit/>
          </a:bodyPr>
          <a:lstStyle/>
          <a:p>
            <a:r>
              <a:rPr lang="en-IN" b="1" dirty="0"/>
              <a:t>Code Adoption</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184246" y="1473800"/>
            <a:ext cx="6459009" cy="3375920"/>
          </a:xfrm>
        </p:spPr>
        <p:txBody>
          <a:bodyPr anchor="t">
            <a:noAutofit/>
          </a:bodyPr>
          <a:lstStyle/>
          <a:p>
            <a:r>
              <a:rPr lang="en-US" sz="2400" dirty="0"/>
              <a:t>Nationally created codes are adopted regionally/ locally by various building departments </a:t>
            </a:r>
          </a:p>
          <a:p>
            <a:r>
              <a:rPr lang="en-US" sz="2400" dirty="0"/>
              <a:t>Until and unless a local jurisdiction adopts via its legislative process, these codes are just part of the "model" code system</a:t>
            </a:r>
          </a:p>
          <a:p>
            <a:r>
              <a:rPr lang="en-US" sz="2400" dirty="0"/>
              <a:t>The process of adoption gives local communities a chance to further debate the applicability and relevance of the code requirements to their specific terrain and construction practices</a:t>
            </a:r>
          </a:p>
          <a:p>
            <a:r>
              <a:rPr lang="en-US" sz="2400" dirty="0"/>
              <a:t>Local building departments may then publish additional requirements specific to their region which gets adopted &amp; eventually enforced</a:t>
            </a:r>
          </a:p>
          <a:p>
            <a:endParaRPr lang="en-IN" sz="22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Image result for i-codes adoption">
            <a:extLst>
              <a:ext uri="{FF2B5EF4-FFF2-40B4-BE49-F238E27FC236}">
                <a16:creationId xmlns:a16="http://schemas.microsoft.com/office/drawing/2014/main" id="{92E05E6B-FB86-4AE4-9A37-38D0C57AF1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68" r="18165"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63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A9DB-E4F2-4B2A-8A4A-34E4607237F0}"/>
              </a:ext>
            </a:extLst>
          </p:cNvPr>
          <p:cNvSpPr>
            <a:spLocks noGrp="1"/>
          </p:cNvSpPr>
          <p:nvPr>
            <p:ph type="title"/>
          </p:nvPr>
        </p:nvSpPr>
        <p:spPr>
          <a:xfrm>
            <a:off x="420357" y="0"/>
            <a:ext cx="5277333" cy="1325563"/>
          </a:xfrm>
        </p:spPr>
        <p:txBody>
          <a:bodyPr>
            <a:normAutofit/>
          </a:bodyPr>
          <a:lstStyle/>
          <a:p>
            <a:r>
              <a:rPr lang="en-IN" b="1" dirty="0"/>
              <a:t>Code Enforcement</a:t>
            </a:r>
          </a:p>
        </p:txBody>
      </p:sp>
      <p:sp>
        <p:nvSpPr>
          <p:cNvPr id="3" name="Content Placeholder 2">
            <a:extLst>
              <a:ext uri="{FF2B5EF4-FFF2-40B4-BE49-F238E27FC236}">
                <a16:creationId xmlns:a16="http://schemas.microsoft.com/office/drawing/2014/main" id="{04625078-A3A4-4152-A06B-B0360D4DAE0A}"/>
              </a:ext>
            </a:extLst>
          </p:cNvPr>
          <p:cNvSpPr>
            <a:spLocks noGrp="1"/>
          </p:cNvSpPr>
          <p:nvPr>
            <p:ph idx="1"/>
          </p:nvPr>
        </p:nvSpPr>
        <p:spPr>
          <a:xfrm>
            <a:off x="204388" y="1142091"/>
            <a:ext cx="5709272" cy="3181684"/>
          </a:xfrm>
        </p:spPr>
        <p:txBody>
          <a:bodyPr anchor="t">
            <a:noAutofit/>
          </a:bodyPr>
          <a:lstStyle/>
          <a:p>
            <a:r>
              <a:rPr lang="en-US" sz="2400" dirty="0"/>
              <a:t>Certification of Personnel involved in the various building activities </a:t>
            </a:r>
          </a:p>
          <a:p>
            <a:r>
              <a:rPr lang="en-US" sz="2400" dirty="0"/>
              <a:t>Accreditation of various agencies involved in buildings including special inspection agencies, fabricators, metal building assemblers, field evaluation bodies etc.</a:t>
            </a:r>
          </a:p>
          <a:p>
            <a:r>
              <a:rPr lang="en-IN" sz="2400" dirty="0"/>
              <a:t>Product evaluations, listing and certification programs for various building materials</a:t>
            </a:r>
          </a:p>
          <a:p>
            <a:r>
              <a:rPr lang="en-IN" sz="2400" dirty="0"/>
              <a:t>Building department accreditation to ensure that building departments are competent for providing public safety services for the community</a:t>
            </a:r>
          </a:p>
        </p:txBody>
      </p:sp>
      <p:sp>
        <p:nvSpPr>
          <p:cNvPr id="73" name="Oval 72">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ias accreditation">
            <a:extLst>
              <a:ext uri="{FF2B5EF4-FFF2-40B4-BE49-F238E27FC236}">
                <a16:creationId xmlns:a16="http://schemas.microsoft.com/office/drawing/2014/main" id="{2D00F74F-913C-418D-B742-470930DB67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1" t="19900" r="55669" b="35821"/>
          <a:stretch/>
        </p:blipFill>
        <p:spPr bwMode="auto">
          <a:xfrm>
            <a:off x="6463646" y="3314998"/>
            <a:ext cx="1552799" cy="1882944"/>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Image result for icc es report">
            <a:extLst>
              <a:ext uri="{FF2B5EF4-FFF2-40B4-BE49-F238E27FC236}">
                <a16:creationId xmlns:a16="http://schemas.microsoft.com/office/drawing/2014/main" id="{66305E6B-AD5B-4A95-82D8-0CC4F3D118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0774" y="402622"/>
            <a:ext cx="3028386" cy="2142583"/>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Shape 80">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6" descr="Image result for building department accreditation">
            <a:extLst>
              <a:ext uri="{FF2B5EF4-FFF2-40B4-BE49-F238E27FC236}">
                <a16:creationId xmlns:a16="http://schemas.microsoft.com/office/drawing/2014/main" id="{8126C7BA-DCC7-42EF-8D0C-7CFE587FADD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274059" y="5119481"/>
            <a:ext cx="2917941" cy="156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7237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9DB80692F6849BBB85B88BD7E251E" ma:contentTypeVersion="49" ma:contentTypeDescription="" ma:contentTypeScope="" ma:versionID="4202e3cc60ddbde23ac5ad50dbb91338">
  <xsd:schema xmlns:xsd="http://www.w3.org/2001/XMLSchema" xmlns:xs="http://www.w3.org/2001/XMLSchema" xmlns:p="http://schemas.microsoft.com/office/2006/metadata/properties" xmlns:ns1="http://schemas.microsoft.com/sharepoint/v3" xmlns:ns2="d1f628b7-dc6e-45dc-9245-e5ecf578f20b" xmlns:ns3="bbd4acb0-43d6-4317-ab0b-803dc468f016" targetNamespace="http://schemas.microsoft.com/office/2006/metadata/properties" ma:root="true" ma:fieldsID="23aed2d8c0f55666662c75d8f1fd6e40" ns1:_="" ns2:_="" ns3:_="">
    <xsd:import namespace="http://schemas.microsoft.com/sharepoint/v3"/>
    <xsd:import namespace="d1f628b7-dc6e-45dc-9245-e5ecf578f20b"/>
    <xsd:import namespace="bbd4acb0-43d6-4317-ab0b-803dc468f016"/>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628b7-dc6e-45dc-9245-e5ecf578f20b"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12"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bbd4acb0-43d6-4317-ab0b-803dc468f016"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9AC73943-21F8-4EB0-936C-50593618DCB4}"/>
</file>

<file path=customXml/itemProps2.xml><?xml version="1.0" encoding="utf-8"?>
<ds:datastoreItem xmlns:ds="http://schemas.openxmlformats.org/officeDocument/2006/customXml" ds:itemID="{866E63B6-5D37-4D9F-A113-DE3EE034A6D6}"/>
</file>

<file path=customXml/itemProps3.xml><?xml version="1.0" encoding="utf-8"?>
<ds:datastoreItem xmlns:ds="http://schemas.openxmlformats.org/officeDocument/2006/customXml" ds:itemID="{30752B45-A01B-4E2B-BA8B-9B13E4158DE5}"/>
</file>

<file path=customXml/itemProps4.xml><?xml version="1.0" encoding="utf-8"?>
<ds:datastoreItem xmlns:ds="http://schemas.openxmlformats.org/officeDocument/2006/customXml" ds:itemID="{9B7F733E-C8C3-4BEA-AEE5-AB8AA8A3331B}"/>
</file>

<file path=docProps/app.xml><?xml version="1.0" encoding="utf-8"?>
<Properties xmlns="http://schemas.openxmlformats.org/officeDocument/2006/extended-properties" xmlns:vt="http://schemas.openxmlformats.org/officeDocument/2006/docPropsVTypes">
  <TotalTime>0</TotalTime>
  <Words>1090</Words>
  <Application>Microsoft Office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PowerPoint Presentation</vt:lpstr>
      <vt:lpstr>History of Building Codes</vt:lpstr>
      <vt:lpstr>Origin of Modern Codes  </vt:lpstr>
      <vt:lpstr>Why are Building Codes Necessary?</vt:lpstr>
      <vt:lpstr>Holistic Approach to Building Codes</vt:lpstr>
      <vt:lpstr>Code Development</vt:lpstr>
      <vt:lpstr>Code Implementation</vt:lpstr>
      <vt:lpstr>Code Adoption</vt:lpstr>
      <vt:lpstr>Code Enforcement</vt:lpstr>
      <vt:lpstr>A Building Code &amp; Enforcement System in Balance</vt:lpstr>
      <vt:lpstr>Challenges in India in Code Development </vt:lpstr>
      <vt:lpstr>Challenges in India in Code Implementation </vt:lpstr>
      <vt:lpstr>Challenges in India in Code Adoption</vt:lpstr>
      <vt:lpstr>Challenges in India in Code Enforcement</vt:lpstr>
      <vt:lpstr>In Conclusion</vt:lpstr>
      <vt:lpstr>In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En3 Sustainability Solutions Pvt. Ltd.</dc:creator>
  <cp:lastModifiedBy>En3 Sustainability Solutions Pvt. Ltd.</cp:lastModifiedBy>
  <cp:revision>14</cp:revision>
  <dcterms:created xsi:type="dcterms:W3CDTF">2019-07-07T08:58:46Z</dcterms:created>
  <dcterms:modified xsi:type="dcterms:W3CDTF">2019-07-09T05:28:11Z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085770c8-29a9-44dd-a272-90b296bd46a3</vt:lpwstr>
  </property>
</Properties>
</file>